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75" r:id="rId3"/>
    <p:sldId id="676" r:id="rId5"/>
    <p:sldId id="708" r:id="rId6"/>
    <p:sldId id="642" r:id="rId7"/>
    <p:sldId id="709" r:id="rId8"/>
    <p:sldId id="711" r:id="rId9"/>
    <p:sldId id="712" r:id="rId10"/>
    <p:sldId id="718" r:id="rId11"/>
    <p:sldId id="713" r:id="rId12"/>
    <p:sldId id="714" r:id="rId13"/>
    <p:sldId id="715" r:id="rId14"/>
    <p:sldId id="716" r:id="rId15"/>
    <p:sldId id="717" r:id="rId16"/>
    <p:sldId id="726" r:id="rId17"/>
    <p:sldId id="675" r:id="rId18"/>
  </p:sldIdLst>
  <p:sldSz cx="12192000" cy="6858000"/>
  <p:notesSz cx="9144000" cy="6858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等线" panose="02010600030101010101" pitchFamily="2" charset="-12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等线" panose="02010600030101010101" pitchFamily="2" charset="-12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等线" panose="02010600030101010101" pitchFamily="2" charset="-12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等线" panose="02010600030101010101" pitchFamily="2" charset="-12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等线" panose="02010600030101010101" pitchFamily="2" charset="-122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等线" panose="02010600030101010101" pitchFamily="2" charset="-122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等线" panose="02010600030101010101" pitchFamily="2" charset="-122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等线" panose="02010600030101010101" pitchFamily="2" charset="-122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等线" panose="02010600030101010101" pitchFamily="2" charset="-122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君 张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F0F1F9"/>
    <a:srgbClr val="E9ECF4"/>
    <a:srgbClr val="3367FF"/>
    <a:srgbClr val="97BCDD"/>
    <a:srgbClr val="CA3030"/>
    <a:srgbClr val="C9DEFD"/>
    <a:srgbClr val="B3D7F8"/>
    <a:srgbClr val="3493E9"/>
    <a:srgbClr val="2F5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6" autoAdjust="0"/>
    <p:restoredTop sz="85727" autoAdjust="0"/>
  </p:normalViewPr>
  <p:slideViewPr>
    <p:cSldViewPr snapToGrid="0" showGuides="1">
      <p:cViewPr>
        <p:scale>
          <a:sx n="66" d="100"/>
          <a:sy n="66" d="100"/>
        </p:scale>
        <p:origin x="796" y="380"/>
      </p:cViewPr>
      <p:guideLst>
        <p:guide orient="horz" pos="213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11694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6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600">
                <a:ea typeface="宋体" panose="02010600030101010101" pitchFamily="2" charset="-122"/>
              </a:defRPr>
            </a:lvl1pPr>
          </a:lstStyle>
          <a:p>
            <a:fld id="{DE7F9546-CB62-DE41-9ACF-19DFF721A9B2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6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600">
                <a:ea typeface="宋体" panose="02010600030101010101" pitchFamily="2" charset="-122"/>
              </a:defRPr>
            </a:lvl1pPr>
          </a:lstStyle>
          <a:p>
            <a:fld id="{64A2C87D-AE1D-DE4E-90AB-50E7F6405DC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12105 8644,'20'0,"-3"0,3 0,17 0,-18 0,-1 0,19 0,-17 0,-3 0,-34 0,-3 0,2 20,-1-20,1 0,-1 0,-18 0,17 17,3-17,-21 0,38 20,-19-20,38 0,-1 0,19 0,0 0,-17 0,-1 0,-1 0,1 0,-1 0,-18 17,-18-17,-1 0,1 0,-1 0,-1 0,3 0,-3 20,3-20,-3 0,2 0,-1 0,19 18,19-18,-1 0,2 0,-3 0,20 0,-17 19,-1-19,-1 0,-36 0,-1 0,-18 0,17 0,3 0,-21 0,19 0,38 0,-1 0,-18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6407 8655,'11'0,"0"0,-11-11,-11 11,11-10,0-1,-11 11,1-11,10 1,10 10,1 0,0 0,-1 0,1 0,-22 0,1 0,-1 0,0 0,11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12806 8722,'0'19,"0"-1,20 1,-20-38,0 1,0-1,0 38,0-1,0 1,0-1,0 21,0-22,0 3,19-20,-19 17,0-34,0-3,0-36,0 1,0 18,0-20,0 20,0 18,0 38,0-1,0 39,0-38,0 36,-19-18,19 2,0-22,0 3,-20-20,3 0,17-20,-20-17,20 0,0 18,0-18,0 0,0-1,0 19,0 1,20 18,-20 18,0 21,0-21,0 19,0 19,0-38,0 21,0-59,0 1,0-36,0 18,0 0,0-2,0 21,0 36,0 39,0-20,-20-37,20 37,-18-18,18-1,0-36,0-1,0 1,-19-1,1 19,-1 0,1 0,18-18,-20 18,1 0,38 0,-19-19,20 19,-2 0,1 0,-1 0,1 0,-1 0,-36 0,-1 0,1 0,-1 0,-19 0,38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5837 8651,'-17'0,"17"18,0 1,0-1,0 1,0-1,-20-18,20 20,-18-20,18 17,-19-17,19-17,0-3,0 2,0-1,0 1,19 18,-1 0,2 0,-3-19,3 19,-1 0,-1 0,1 0,18-18,-19 18,19 0,-18 0,1 0,-2 0,-18-20,19 20,-1 0,1 0,-1 0,1 0,-38 0,19-19,-37 19,19 0,-1 0,38 0,-1 0,1 0,-38 0,1 0,-1 0,1 0,-21 0,21 0,36 0,1 0,1 0,-2 0,-18 19,-18-19,18 20,-39-2,21-18,-1 19,-18-19,19 0,-1 0,19 18,19-18,-1 0,1 0,-19 19,-19-19,1 0,-1 0,1 0,-1 0,-1 0,3 0,-3 0,20 18,-18-18,-1 0,38 0,-1 0,2 0,-3 0,3 0,-1 0,-19 20,18-20,1 0,-1 0,1 0,-19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5943 8602,'18'0,"1"0,-1 0,-18 18,0 1,0 1,0-3,0 3,0-3,0 3,0-2,0 1,0-1,0 1,0-19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5848 8718,'10'0,"1"0,-1 0,1 0,-1 0,-10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5900 8612,'0'0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6491 8660,'55'0,"-36"0,-19 19,-19-19,19 18,-18-18,-1 0,1 0,-2 0,3 0,17-18,0-1,17 1,3 18,-20-19,18 19,1 0,-1 0,-18 19,0-1,0 1,-18-19,18 18,-19-18,19 20,0-3,-18 3,18-3,-20-17,3 0,-3 0,1 0,1 0,18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12303 8652,'0'19,"18"-19,1 0,-1 0,2 0,-1 18,-1-18,1 0,-1 0,1 19,-38-19,1 0,-1 0,1 0,-21 0,2 0,0 0,19 0,-1 0,-1 0,3 0,-3 0,40 0,-3 0,3 0,-1 0,-1 0,19 0,-18 0,-1 0,-36 0,-1 0,-36 0,16 0,22 0,-3 0,3 0,-20 0,37 18,-20-18,3 0,-3 0,40 0,-3 20,20-20,0 0,0 17,-17-17,-1 0,-1 0,1 0,-38 0,1 0,-21 0,22 0,-20 0,0 0,17 0,3 0,-22 0,58 0,1 0,17 0,-20 0,3 0,-3 0,20 0,-17 0,-1 0,-1 0,1 0,-1 0,-36 0,-1 0,1 0,-38 0,19 0,-20-17,57-3,-37 20,0 0,18-18,1 18,36 0,1 0,18-19,-17 19,17 0,0 0,17 0,-34 0,-1 0,-38 0,-1-18,3 18,-3 0,3-19,-3 19,3 0,34 0,3 0,-3 0,20 0,2 0,-2 0,-19 0,1 0,-19-18,18 18,-36 0,-1 0,1 0,-1 0,1 0,-21 0,22 0,-3 0,3 0,-3 0,3 0,34 0,3 0,-3 0,3 0,17 0,0 0,0 0,-18 0,-1 0,2 18,-1-18,-1 0,-18 19,-18-19,-1 0,-1 18,2-18,-19 0,18 0,1 0,18 19,18-19,1 0,18 0,-19 18,39-18,-38 20,18-20,-19 0,1 0,-38 0,1 0,-19 0,0 0,18 0,-1 0,2 0,36 0,2 0,-1 0,-1 0,1 0,-1 0,1 0,-1 0,1 0,-19 17,-19-17,1 0,-19 0,0 0,18 0,-1 0,2 0,-1 0,1 0,18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12558 8652,'0'19,"0"-1,0 1,0-1,-18-18,-1 0,-1 0,3-18,17-1,-20 19,3-37,-3 37,40 19,-20-1,17 1,3 18,-20-19,17 2,3 17,-20-18,0-1,19 1,-19-38,0 1,-19-1,19 1,-20-1,20-19,0 1,0 18,0 1,0-1,0 38,20-19,-20 18,0 1,19-19,-19 37,0-19,-19-18,-1 0,20-18,-17-1,17 1,0-1,0 1,0-1,0 1,17 18,3 0,-20 18,-20 1,20-1,0 1,-17-19,17 18,0-18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12690 8717,'17'0,"-17"17,0 3,0-3,0 3,0-40,0 3,-17-20,17 17,0-17,0 19,-20-1,20 38,0-1,0 2,0-3,20 3,-20 17,0-20,0 3,0-1,0-38,0-1,0 3,0-3,0 3,17-3,3 3,-20-3,0 2,17 18,-17 18,0 2,0-3,0 3,20-20,-2 0,-18 17,0 3,19-20,-19-20,-19 20,19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12303 8651,'18'0,"1"0,-1 0,21 0,-2 0,-19 0,1 0,-1 0,1 0,-38 0,1 0,-19 0,18 0,-18 0,-1 0,1 0,18 0,19 18,0 1,19-19,-1 0,1 0,-19 18,18-18,21 0,-21 0,1 19,-1-19,1 0,-38 0,1 0,-1 18,1-18,-21 0,-16 0,18 0,18 0,-18 0,0 0,17 0,3 0,-3 20,40-20,-3 0,3 0,17 0,-20 0,3 17,-1-17,-38 0,-1 0,3 0,-3 0,-17 0,20 0,-3 0,20-17,0-3,0 2,0-1,-17 19,-3-37,20 19,-19 18,19-20,-18 20,18-19,-19 19,38 0,-1 0,1 0,1 19,-3 1,-17-2,0 1,0-1,0 1,-17-19,-3 0,1 0,1 0,-1 0,1 0,36 0,19 0,-37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6084 8722,'-19'0,"-1"0,3 0,-3 0,3 0,-3 0,2 0,-1 0,1 0,-1 0,0 0,38 0,0 0,18 0,-19 0,19 0,-17 0,-3 0,3 19,-1-19,-38 0,-1 0,3 18,-40 2,20-3,19-17,-1 0,-18 0,18 20,1-20,-1 0,38 0,-1 0,19 0,19 0,-37 0,-1 0,2 0,-3 0,20 0,-17 0,-1 0,-38 0,-1 0,3 0,-20 0,-1 0,1 0,18 0,0 0,-18 19,19-19,36 0,1 0,18 0,0-19,-18 19,-1 0,19-20,-17 20,-3 0,-17-17,20 17,-20-20,-20 20,3-18,-3 18,-17 0,19-19,-1 19,-18 0,18-18,1 18,-1-19,1 19,18-18,-19 18,38 0,-1-19,19 19,-18 0,0 0,-1 0,19 0,-17 0,-3 0,-17-20,-17 20,-3 0,2 0,-19 0,-1 0,20 20,-1-20,1 0,-1 0,1 0,-2 0,40 0,-2 0,1 0,-1 0,19 0,-18 0,18 0,-18 0,-1 0,2 0,-3 0,-34 0,-3 0,2 0,-38 0,0 0,19 0,-20 0,39 0,-1 0,38 0,-1 0,1 0,19 0,18 0,-19 0,-18 0,18 0,1 0,-1 0,-20 0,3 0,-40 0,3 0,-20 19,17-19,2 0,-1 0,1 0,36 0,1 0,19 0,-1 0,-20 0,22 0,16 0,-18 0,2-19,-22 19,-34 0,-3 0,-17 0,0 0,-19 0,19 0,-20 0,39 0,-1 0,1 0,-1 0,38 0,-1 0,1 0,-1 0,2 0,-3 0,3 0,-3 0,22 0,-21 0,1 0,-1 0,-36 0,-1 0,-18 0,17 0,-34 0,16 0,19-20,1 20,-1 0,0 0,1 0,18-18,18 18,1 0,0 0,-1 0,1 0,19-19,-21 19,3 0,-3 0,3 0,-1 0,-38 0,-1 0,3 0,-40 0,20 0,0 0,18 0,1 0,-1 0,1 0,36 0,1 0,-1 0,1 0,18 0,0 0,0 0,-17 0,-3 0,-34 0,-3 0,3 0,17 19,-38-1,19 2,1-20,18 19,-19-19,19 18,0 1,0-1,19-18,-1 0,1 19,-1-19,2 0,-3 18,3-18,-3 20,3-20,-1 0,-38 0,-1 0,3 0,17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6413 8823,'37'0,"-17"-19,-3 19,3 0,-20-18,19 18,-19-19,0 1,0-1,0 1,0-2,-39 3,22-3,17 1,-20 19,3 0,-3 0,3 0,-3 0,1 0,38 0,1 0,-3 0,3 0,-3 0,3 19,-3-19,3 20,-1-20,-1 0,-18 17,-18-17,-1 20,-18-20,0 0,0 0,17 0,1 0,1 0,-1 0,38 0,-1 0,21 0,-2 0,0 0,0 0,0 0,0 0,-18 0,-19 18,-19-18,1 0,-1 0,1 0,-21 0,22 0,-3 0,3 0,34 0,3 0,-3 0,3 0,-1 0,-1 0,1 0,-1 0,1 0,-38 0,1 0,-19 0,-2 0,2 0,0 0,20-18,-3 18,20-20,0 3,20 17,-3 0,20 0,-17 0,-3 0,3 0,-1 0,-1 0,1 0,-1 17,-18 3,0-2,-18-18,-1 0,1 0,-1 0,-18 19,17-19,-17 0,20 0,-3-19,1 19,19-18,-18 18,18-20,18 3,1 17,-19-20,20 20,-3 0,3 0,-3 0,3 0,17 0,-18 20,-1-20,-18 17,0 3,0-2,0 1,0-1,0 1,-18-19,-1 0,-1 0,3 0,-3 0,3 0,-20 0,17 0,1 0,1 0,18-19,0 1,0-1,0 1,0-2,0 3,0-3,18 20,1 0,1 0,-3 0,3 0,-3 0,3 0,-3 20,3-3,-20 3,19-20,-19 18,0 1,0-1,-19-18,-1 19,3-19,-3 0,-17 0,20 0,-3 0,-17 0,18 0,19-37,0 18,0 1,0-2,19 3,-1-3,1 20,1 0,-3 0,3 0,-3 0,3 0,-3 0,3 0,-20 20,19-20,-19 17,0 3,-39-20,22 0,-20 0,0 0,17 0,-17 0,18 0,19-20,-18-17,18 18,0 1,18 18,-18-19,37 19,-18-18,18 18,0 0,0 0,2 0,-21 18,1-18,-19 19,18-19,-18 18,0 1,0 1,-18-20,-1 17,1-17,-1 0,-1 0,3 0,34 0,3 0,17 0,0 0,-18 0,-1 20,1-20,-19 18,-19-18,-18 0,19 0,-1 0,1 0,-1 0,-1 0,20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5882 8689,'19'0,"-1"0,1 0,-1 0,1 0,1 0,-3 0,3 0,-3 0,-34 0,-3 0,3 0,-3 0,1 0,1 19,36-19,1 0,1 0,17 18,-20-18,3 0,17 19,-18-19,-38 0,-1 0,3 0,-3 0,-17 0,20 0,-3 0,20-19,0 1,0-1,20 19,-3 0,3 0,-3 0,3 0,-40 0,-17 0,0 0,0 0,0 0,0 0,18 0,19-18,19 18,-1 0,19 0,0 0,2 0,-22 0,3 0,-40 0,3 0,-22 0,2 0,-18 0,36 0,1 0,36 0,1 0,18 0,-19 0,1 0,18 0,0 0,-17 0,-3 0,-17-19,-37 19,20 0,17-18,0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2-08-09T22:47:40"/>
    </inkml:context>
    <inkml:brush xml:id="br0">
      <inkml:brushProperty name="width" value="0.05292" units="cm"/>
      <inkml:brushProperty name="height" value="0.05292" units="cm"/>
      <inkml:brushProperty name="color" value="#fefbea"/>
    </inkml:brush>
  </inkml:definitions>
  <inkml:trace contextRef="#ctx0" brushRef="#br0">5900 8591,'0'-21,"-10"21,10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D3DF75F1-2420-7840-BD06-05A0DF98A9C2}" type="datetime1">
              <a:rPr lang="zh-CN" altLang="en-US"/>
            </a:fld>
            <a:endParaRPr lang="zh-CN" altLang="en-US">
              <a:latin typeface="等线" panose="02010600030101010101" pitchFamily="2" charset="-122"/>
            </a:endParaRPr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7B8FADD0-04EF-034F-BE63-24389D8BF02C}" type="slidenum">
              <a:rPr lang="zh-CN" altLang="en-US"/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/>
          </a:p>
          <a:p>
            <a:endParaRPr lang="zh-CN" altLang="en-US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D04B69-B745-A943-BBF4-5B275F2F031B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E1142D2-222E-1747-A99E-DD2CDECAFA08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2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8EC5200-F284-1A41-AB36-E57325BC95DE}" type="slidenum">
              <a:rPr lang="zh-CN" altLang="en-US">
                <a:latin typeface="等线" panose="02010600030101010101" pitchFamily="2" charset="-122"/>
              </a:rPr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981194"/>
            <a:ext cx="12192000" cy="286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48D35-A658-634E-823B-5711234D8C20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89554-4175-4E41-9604-970618B47BA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48D35-A658-634E-823B-5711234D8C20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65708-4660-E04D-9EB2-C87A086174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48D35-A658-634E-823B-5711234D8C20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F60BA-AE74-5540-86D0-48CFC553E8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48D35-A658-634E-823B-5711234D8C20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9CB08-5A34-304B-A253-5256D9750D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981194"/>
            <a:ext cx="12192000" cy="286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 userDrawn="1"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8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10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16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18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48D35-A658-634E-823B-5711234D8C20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68023-5EE2-6C47-AF1D-42F5B1FB1A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48D35-A658-634E-823B-5711234D8C20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2885E-032C-C444-A295-1531E3FDC7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48D35-A658-634E-823B-5711234D8C20}" type="datetime1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6F7B4-61A0-AE4F-9F39-4288C61802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48D35-A658-634E-823B-5711234D8C20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78861-0C9D-164C-9B80-56B6CF4942B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48D35-A658-634E-823B-5711234D8C20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EB8A5-B65B-BF4C-BD98-AF51CF98A1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C48D35-A658-634E-823B-5711234D8C20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5ED1E-24B4-D943-AEB3-0E462092A5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fld id="{9BC48D35-A658-634E-823B-5711234D8C20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fld id="{3CED1706-8733-8345-9045-5A6D18C2C4E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 panose="02010600030101010101" pitchFamily="2" charset="-122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panose="02010600030101010101" pitchFamily="2" charset="-122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panose="02010600030101010101" pitchFamily="2" charset="-122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panose="02010600030101010101" pitchFamily="2" charset="-122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pitchFamily="2" charset="-122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customXml" Target="../ink/ink5.xml"/><Relationship Id="rId8" Type="http://schemas.openxmlformats.org/officeDocument/2006/relationships/image" Target="../media/image36.png"/><Relationship Id="rId7" Type="http://schemas.openxmlformats.org/officeDocument/2006/relationships/customXml" Target="../ink/ink4.xml"/><Relationship Id="rId6" Type="http://schemas.openxmlformats.org/officeDocument/2006/relationships/image" Target="../media/image35.png"/><Relationship Id="rId5" Type="http://schemas.openxmlformats.org/officeDocument/2006/relationships/customXml" Target="../ink/ink3.xml"/><Relationship Id="rId4" Type="http://schemas.openxmlformats.org/officeDocument/2006/relationships/image" Target="../media/image34.png"/><Relationship Id="rId37" Type="http://schemas.openxmlformats.org/officeDocument/2006/relationships/notesSlide" Target="../notesSlides/notesSlide13.xml"/><Relationship Id="rId36" Type="http://schemas.openxmlformats.org/officeDocument/2006/relationships/slideLayout" Target="../slideLayouts/slideLayout2.xml"/><Relationship Id="rId35" Type="http://schemas.openxmlformats.org/officeDocument/2006/relationships/image" Target="../media/image51.png"/><Relationship Id="rId34" Type="http://schemas.openxmlformats.org/officeDocument/2006/relationships/image" Target="../media/image50.png"/><Relationship Id="rId33" Type="http://schemas.openxmlformats.org/officeDocument/2006/relationships/image" Target="../media/image49.png"/><Relationship Id="rId32" Type="http://schemas.openxmlformats.org/officeDocument/2006/relationships/image" Target="../media/image48.png"/><Relationship Id="rId31" Type="http://schemas.openxmlformats.org/officeDocument/2006/relationships/customXml" Target="../ink/ink16.xml"/><Relationship Id="rId30" Type="http://schemas.openxmlformats.org/officeDocument/2006/relationships/image" Target="../media/image47.png"/><Relationship Id="rId3" Type="http://schemas.openxmlformats.org/officeDocument/2006/relationships/customXml" Target="../ink/ink2.xml"/><Relationship Id="rId29" Type="http://schemas.openxmlformats.org/officeDocument/2006/relationships/customXml" Target="../ink/ink15.xml"/><Relationship Id="rId28" Type="http://schemas.openxmlformats.org/officeDocument/2006/relationships/image" Target="../media/image46.png"/><Relationship Id="rId27" Type="http://schemas.openxmlformats.org/officeDocument/2006/relationships/customXml" Target="../ink/ink14.xml"/><Relationship Id="rId26" Type="http://schemas.openxmlformats.org/officeDocument/2006/relationships/image" Target="../media/image45.png"/><Relationship Id="rId25" Type="http://schemas.openxmlformats.org/officeDocument/2006/relationships/customXml" Target="../ink/ink13.xml"/><Relationship Id="rId24" Type="http://schemas.openxmlformats.org/officeDocument/2006/relationships/image" Target="../media/image44.png"/><Relationship Id="rId23" Type="http://schemas.openxmlformats.org/officeDocument/2006/relationships/customXml" Target="../ink/ink12.xml"/><Relationship Id="rId22" Type="http://schemas.openxmlformats.org/officeDocument/2006/relationships/image" Target="../media/image43.png"/><Relationship Id="rId21" Type="http://schemas.openxmlformats.org/officeDocument/2006/relationships/customXml" Target="../ink/ink11.xml"/><Relationship Id="rId20" Type="http://schemas.openxmlformats.org/officeDocument/2006/relationships/image" Target="../media/image42.png"/><Relationship Id="rId2" Type="http://schemas.openxmlformats.org/officeDocument/2006/relationships/image" Target="../media/image33.png"/><Relationship Id="rId19" Type="http://schemas.openxmlformats.org/officeDocument/2006/relationships/customXml" Target="../ink/ink10.xml"/><Relationship Id="rId18" Type="http://schemas.openxmlformats.org/officeDocument/2006/relationships/image" Target="../media/image41.png"/><Relationship Id="rId17" Type="http://schemas.openxmlformats.org/officeDocument/2006/relationships/customXml" Target="../ink/ink9.xml"/><Relationship Id="rId16" Type="http://schemas.openxmlformats.org/officeDocument/2006/relationships/image" Target="../media/image40.png"/><Relationship Id="rId15" Type="http://schemas.openxmlformats.org/officeDocument/2006/relationships/customXml" Target="../ink/ink8.xml"/><Relationship Id="rId14" Type="http://schemas.openxmlformats.org/officeDocument/2006/relationships/image" Target="../media/image39.png"/><Relationship Id="rId13" Type="http://schemas.openxmlformats.org/officeDocument/2006/relationships/customXml" Target="../ink/ink7.xml"/><Relationship Id="rId12" Type="http://schemas.openxmlformats.org/officeDocument/2006/relationships/image" Target="../media/image38.png"/><Relationship Id="rId11" Type="http://schemas.openxmlformats.org/officeDocument/2006/relationships/customXml" Target="../ink/ink6.xml"/><Relationship Id="rId10" Type="http://schemas.openxmlformats.org/officeDocument/2006/relationships/image" Target="../media/image37.png"/><Relationship Id="rId1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28014" y="870414"/>
            <a:ext cx="9535972" cy="21957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2E75B6"/>
                </a:solidFill>
                <a:latin typeface="+mn-ea"/>
                <a:ea typeface="+mn-ea"/>
              </a:rPr>
              <a:t>南昌市</a:t>
            </a:r>
            <a:r>
              <a:rPr sz="4800" b="1" dirty="0" err="1">
                <a:solidFill>
                  <a:srgbClr val="2E75B6"/>
                </a:solidFill>
                <a:latin typeface="+mn-ea"/>
                <a:ea typeface="+mn-ea"/>
              </a:rPr>
              <a:t>义务教育智慧入学数字平台</a:t>
            </a:r>
            <a:endParaRPr sz="4800" b="1" dirty="0">
              <a:solidFill>
                <a:srgbClr val="2E75B6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sz="4800" b="1" dirty="0" err="1">
                <a:solidFill>
                  <a:srgbClr val="2E75B6"/>
                </a:solidFill>
                <a:latin typeface="+mn-ea"/>
                <a:ea typeface="+mn-ea"/>
              </a:rPr>
              <a:t>家长端操作说明</a:t>
            </a:r>
            <a:r>
              <a:rPr sz="4800" b="1" dirty="0">
                <a:solidFill>
                  <a:srgbClr val="2E75B6"/>
                </a:solidFill>
                <a:latin typeface="+mn-ea"/>
                <a:ea typeface="+mn-ea"/>
              </a:rPr>
              <a:t>（</a:t>
            </a:r>
            <a:r>
              <a:rPr lang="zh-CN" altLang="en-US" sz="4800" b="1" dirty="0">
                <a:solidFill>
                  <a:srgbClr val="2E75B6"/>
                </a:solidFill>
                <a:latin typeface="+mn-ea"/>
                <a:ea typeface="+mn-ea"/>
              </a:rPr>
              <a:t>幼升小</a:t>
            </a:r>
            <a:r>
              <a:rPr sz="4800" b="1" dirty="0">
                <a:solidFill>
                  <a:srgbClr val="2E75B6"/>
                </a:solidFill>
                <a:latin typeface="+mn-ea"/>
                <a:ea typeface="+mn-ea"/>
              </a:rPr>
              <a:t>篇）</a:t>
            </a:r>
            <a:endParaRPr sz="48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pic>
        <p:nvPicPr>
          <p:cNvPr id="5123" name="Picture 2" descr="C:\Users\n2bear\Desktop\未标题-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9723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065628" y="3213314"/>
            <a:ext cx="2475914" cy="2443410"/>
            <a:chOff x="1065628" y="2810822"/>
            <a:chExt cx="2475914" cy="24434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1585" y="2810822"/>
              <a:ext cx="1524001" cy="1524001"/>
            </a:xfrm>
            <a:prstGeom prst="rect">
              <a:avLst/>
            </a:prstGeom>
            <a:effectLst>
              <a:outerShdw blurRad="141061" dir="5400000" algn="ctr" rotWithShape="0">
                <a:schemeClr val="bg1">
                  <a:lumMod val="50000"/>
                  <a:alpha val="54125"/>
                </a:scheme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065628" y="4460745"/>
              <a:ext cx="2475914" cy="793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扫码关注</a:t>
              </a:r>
              <a:endParaRPr kumimoji="1"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rPr>
                <a:t>教育考试院公众号</a:t>
              </a:r>
              <a:endParaRPr kumimoji="1"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50877" y="3203689"/>
            <a:ext cx="2475914" cy="2514111"/>
            <a:chOff x="8550877" y="2632811"/>
            <a:chExt cx="2475914" cy="2514111"/>
          </a:xfrm>
        </p:grpSpPr>
        <p:sp>
          <p:nvSpPr>
            <p:cNvPr id="4" name="椭圆 3"/>
            <p:cNvSpPr/>
            <p:nvPr/>
          </p:nvSpPr>
          <p:spPr>
            <a:xfrm>
              <a:off x="9095256" y="2709100"/>
              <a:ext cx="1524000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8050" dir="5400000" algn="ctr" rotWithShape="0">
                <a:schemeClr val="bg1">
                  <a:lumMod val="50000"/>
                  <a:alpha val="27219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+mn-ea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8550877" y="2632811"/>
              <a:ext cx="2475914" cy="2514111"/>
              <a:chOff x="8550877" y="2632811"/>
              <a:chExt cx="2475914" cy="2514111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8550877" y="4353435"/>
                <a:ext cx="2475914" cy="793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ea typeface="+mn-ea"/>
                  </a:rPr>
                  <a:t>扫码关注</a:t>
                </a:r>
                <a:endParaRPr kumimoji="1"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kumimoji="1"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ea typeface="+mn-ea"/>
                  </a:rPr>
                  <a:t>教育考试院抖音号</a:t>
                </a:r>
                <a:endParaRPr kumimoji="1"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6414" y="2632811"/>
                <a:ext cx="1524001" cy="156295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948" y="2156481"/>
            <a:ext cx="2088228" cy="4320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967333" y="575994"/>
            <a:ext cx="10428979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第四步：</a:t>
            </a:r>
            <a:r>
              <a:rPr lang="en-US" altLang="zh-CN" sz="2800" b="1" dirty="0">
                <a:solidFill>
                  <a:srgbClr val="2E75B6"/>
                </a:solidFill>
                <a:latin typeface="+mn-ea"/>
                <a:ea typeface="+mn-ea"/>
              </a:rPr>
              <a:t>02 </a:t>
            </a: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农房、军产房等无产权证房产</a:t>
            </a:r>
            <a:endParaRPr lang="zh-CN" altLang="en-US" sz="28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574" y="2154722"/>
            <a:ext cx="2088228" cy="432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49" y="2154722"/>
            <a:ext cx="2071140" cy="43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436" y="2154722"/>
            <a:ext cx="2071140" cy="4320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65974" y="1248999"/>
            <a:ext cx="8652308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使用农房、农民公寓、军产房、单位房、农房拆迁协议入学</a:t>
            </a:r>
            <a:r>
              <a:rPr lang="en-US" altLang="zh-CN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,</a:t>
            </a:r>
            <a:r>
              <a:rPr lang="zh-CN" altLang="en-US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申请查询农房房产，如查询无结果，需提交相关证明材料。</a:t>
            </a:r>
            <a:endParaRPr lang="zh-CN" altLang="en-US" sz="16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337" y="2154722"/>
            <a:ext cx="2088228" cy="43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10" y="2154722"/>
            <a:ext cx="2088228" cy="432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387" y="2154722"/>
            <a:ext cx="2088228" cy="4320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984266" y="575994"/>
            <a:ext cx="10428979" cy="67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第四步：</a:t>
            </a:r>
            <a:r>
              <a:rPr lang="en-US" altLang="zh-CN" sz="2800" b="1" dirty="0">
                <a:solidFill>
                  <a:srgbClr val="2E75B6"/>
                </a:solidFill>
                <a:latin typeface="+mn-ea"/>
                <a:ea typeface="+mn-ea"/>
              </a:rPr>
              <a:t>03 </a:t>
            </a: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（外）祖父母商品房</a:t>
            </a:r>
            <a:endParaRPr lang="zh-CN" altLang="en-US" sz="28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43326" y="1309145"/>
            <a:ext cx="9305348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小学入学适龄儿童及父母南昌城区无房产，需提交（外）祖父母商品房房产，选择（外）祖父母商品房；查询成功需（外）祖父母进行人脸识别，通过后可使用（</a:t>
            </a:r>
            <a:r>
              <a:rPr lang="zh-CN" altLang="en-US" sz="12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  <a:sym typeface="+mn-ea"/>
              </a:rPr>
              <a:t>外</a:t>
            </a:r>
            <a:r>
              <a:rPr lang="zh-CN" altLang="en-US" sz="12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）祖父母商品房房产；如（外）祖父母与学生不在一个户口本，需提交关系证明材料进行线上审核</a:t>
            </a:r>
            <a:endParaRPr lang="zh-CN" altLang="en-US" sz="12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2" name="矩形: 圆角 4"/>
          <p:cNvSpPr/>
          <p:nvPr/>
        </p:nvSpPr>
        <p:spPr>
          <a:xfrm>
            <a:off x="10280015" y="3803650"/>
            <a:ext cx="1464945" cy="2793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重点提醒：</a:t>
            </a:r>
            <a:r>
              <a:rPr sz="1400" b="1" dirty="0">
                <a:solidFill>
                  <a:srgbClr val="FF0000"/>
                </a:solidFill>
              </a:rPr>
              <a:t>如（外）祖父母的房产为农房等无产权证房产，则不从此处提交，从农房、农民公寓、军产房、单位房、农房拆迁处提交。</a:t>
            </a:r>
            <a:endParaRPr lang="zh-CN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7228" y="2152334"/>
            <a:ext cx="2088228" cy="4320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984266" y="575994"/>
            <a:ext cx="10428979" cy="67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第四步：</a:t>
            </a:r>
            <a:r>
              <a:rPr lang="en-US" altLang="zh-CN" sz="2800" b="1" dirty="0">
                <a:solidFill>
                  <a:srgbClr val="2E75B6"/>
                </a:solidFill>
                <a:latin typeface="+mn-ea"/>
                <a:ea typeface="+mn-ea"/>
              </a:rPr>
              <a:t>04 </a:t>
            </a: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居住证、租赁</a:t>
            </a:r>
            <a:endParaRPr lang="zh-CN" altLang="en-US" sz="28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008" y="2154722"/>
            <a:ext cx="2088228" cy="432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360" y="2154722"/>
            <a:ext cx="2088228" cy="4320000"/>
          </a:xfrm>
          <a:prstGeom prst="rect">
            <a:avLst/>
          </a:prstGeom>
        </p:spPr>
      </p:pic>
      <p:sp>
        <p:nvSpPr>
          <p:cNvPr id="2" name="矩形: 圆角 4"/>
          <p:cNvSpPr/>
          <p:nvPr/>
        </p:nvSpPr>
        <p:spPr>
          <a:xfrm>
            <a:off x="10508615" y="3803650"/>
            <a:ext cx="1464945" cy="27933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重点提醒：</a:t>
            </a:r>
            <a:r>
              <a:rPr sz="1400" b="1" dirty="0" err="1">
                <a:solidFill>
                  <a:srgbClr val="FF0000"/>
                </a:solidFill>
              </a:rPr>
              <a:t>父亲的居住证</a:t>
            </a:r>
            <a:r>
              <a:rPr sz="1400" b="1" dirty="0">
                <a:solidFill>
                  <a:srgbClr val="FF0000"/>
                </a:solidFill>
              </a:rPr>
              <a:t>、</a:t>
            </a:r>
            <a:r>
              <a:rPr lang="zh-CN" altLang="en-US" sz="1400" b="1" dirty="0">
                <a:solidFill>
                  <a:srgbClr val="FF0000"/>
                </a:solidFill>
              </a:rPr>
              <a:t>租赁备案合同</a:t>
            </a:r>
            <a:r>
              <a:rPr sz="1400" b="1" dirty="0">
                <a:solidFill>
                  <a:srgbClr val="FF0000"/>
                </a:solidFill>
              </a:rPr>
              <a:t>，</a:t>
            </a:r>
            <a:r>
              <a:rPr sz="1400" b="1" dirty="0" err="1">
                <a:solidFill>
                  <a:srgbClr val="FF0000"/>
                </a:solidFill>
              </a:rPr>
              <a:t>父亲登陆i南昌进行填报；母亲的居住证</a:t>
            </a:r>
            <a:r>
              <a:rPr sz="1400" b="1" dirty="0">
                <a:solidFill>
                  <a:srgbClr val="FF0000"/>
                </a:solidFill>
              </a:rPr>
              <a:t>、</a:t>
            </a:r>
            <a:r>
              <a:rPr lang="zh-CN" altLang="en-US" sz="1400" b="1" dirty="0">
                <a:solidFill>
                  <a:srgbClr val="FF0000"/>
                </a:solidFill>
              </a:rPr>
              <a:t>租赁备案合同</a:t>
            </a:r>
            <a:r>
              <a:rPr sz="1400" b="1" dirty="0">
                <a:solidFill>
                  <a:srgbClr val="FF0000"/>
                </a:solidFill>
              </a:rPr>
              <a:t>，</a:t>
            </a:r>
            <a:r>
              <a:rPr sz="1400" b="1" dirty="0" err="1">
                <a:solidFill>
                  <a:srgbClr val="FF0000"/>
                </a:solidFill>
              </a:rPr>
              <a:t>母亲登陆i南昌进行填报；小孩的居住证</a:t>
            </a:r>
            <a:r>
              <a:rPr sz="1400" b="1" dirty="0">
                <a:solidFill>
                  <a:srgbClr val="FF0000"/>
                </a:solidFill>
              </a:rPr>
              <a:t>、</a:t>
            </a:r>
            <a:r>
              <a:rPr lang="zh-CN" altLang="en-US" sz="1400" b="1" dirty="0">
                <a:solidFill>
                  <a:srgbClr val="FF0000"/>
                </a:solidFill>
              </a:rPr>
              <a:t>租赁备案合同</a:t>
            </a:r>
            <a:r>
              <a:rPr sz="1400" b="1" dirty="0">
                <a:solidFill>
                  <a:srgbClr val="FF0000"/>
                </a:solidFill>
              </a:rPr>
              <a:t>，父母登录都可以。</a:t>
            </a:r>
            <a:endParaRPr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967333" y="575994"/>
            <a:ext cx="10428979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第五步：查看核验结果</a:t>
            </a:r>
            <a:endParaRPr lang="zh-CN" altLang="en-US" sz="28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65974" y="1305117"/>
            <a:ext cx="8652308" cy="79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确认使用房产后可以查看生源类别，所属学区预览；保存入学信息后，如有多胞胎小孩可添加多胞胎入学信息；</a:t>
            </a:r>
            <a:endParaRPr lang="zh-CN" altLang="en-US" sz="16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2" name="矩形: 圆角 4"/>
          <p:cNvSpPr/>
          <p:nvPr/>
        </p:nvSpPr>
        <p:spPr>
          <a:xfrm>
            <a:off x="9859645" y="4371340"/>
            <a:ext cx="1464945" cy="1901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重点提醒：</a:t>
            </a:r>
            <a:r>
              <a:rPr sz="1400" b="1" dirty="0">
                <a:solidFill>
                  <a:srgbClr val="FF0000"/>
                </a:solidFill>
              </a:rPr>
              <a:t>核验结果并非最终分配学校，需要在公办分配阶段再次登录确定分配结果。</a:t>
            </a:r>
            <a:endParaRPr sz="1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18" name="墨迹 17"/>
              <p14:cNvContentPartPr/>
              <p14:nvPr/>
            </p14:nvContentPartPr>
            <p14:xfrm>
              <a:off x="7663815" y="5489575"/>
              <a:ext cx="87630" cy="4762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"/>
            </p:blipFill>
            <p:spPr>
              <a:xfrm>
                <a:off x="7663815" y="5489575"/>
                <a:ext cx="87630" cy="47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19" name="墨迹 18"/>
              <p14:cNvContentPartPr/>
              <p14:nvPr/>
            </p14:nvContentPartPr>
            <p14:xfrm>
              <a:off x="7623810" y="5483225"/>
              <a:ext cx="181610" cy="4699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4"/>
            </p:blipFill>
            <p:spPr>
              <a:xfrm>
                <a:off x="7623810" y="5483225"/>
                <a:ext cx="181610" cy="46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20" name="墨迹 19"/>
              <p14:cNvContentPartPr/>
              <p14:nvPr/>
            </p14:nvContentPartPr>
            <p14:xfrm>
              <a:off x="7891780" y="5483225"/>
              <a:ext cx="47625" cy="8763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6"/>
            </p:blipFill>
            <p:spPr>
              <a:xfrm>
                <a:off x="7891780" y="5483225"/>
                <a:ext cx="47625" cy="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21" name="墨迹 20"/>
              <p14:cNvContentPartPr/>
              <p14:nvPr/>
            </p14:nvContentPartPr>
            <p14:xfrm>
              <a:off x="8046085" y="5476240"/>
              <a:ext cx="47625" cy="6794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8"/>
            </p:blipFill>
            <p:spPr>
              <a:xfrm>
                <a:off x="8046085" y="5476240"/>
                <a:ext cx="47625" cy="67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22" name="墨迹 21"/>
              <p14:cNvContentPartPr/>
              <p14:nvPr/>
            </p14:nvContentPartPr>
            <p14:xfrm>
              <a:off x="7623810" y="5469255"/>
              <a:ext cx="181610" cy="60960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10"/>
            </p:blipFill>
            <p:spPr>
              <a:xfrm>
                <a:off x="7623810" y="5469255"/>
                <a:ext cx="181610" cy="60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30" name="墨迹 29"/>
              <p14:cNvContentPartPr/>
              <p14:nvPr/>
            </p14:nvContentPartPr>
            <p14:xfrm>
              <a:off x="3626485" y="5455920"/>
              <a:ext cx="188595" cy="8826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12"/>
            </p:blipFill>
            <p:spPr>
              <a:xfrm>
                <a:off x="3626485" y="5455920"/>
                <a:ext cx="188595" cy="88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32" name="墨迹 31"/>
              <p14:cNvContentPartPr/>
              <p14:nvPr/>
            </p14:nvContentPartPr>
            <p14:xfrm>
              <a:off x="4002405" y="5449570"/>
              <a:ext cx="121285" cy="87630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14"/>
            </p:blipFill>
            <p:spPr>
              <a:xfrm>
                <a:off x="4002405" y="5449570"/>
                <a:ext cx="121285" cy="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5" p14:bwMode="auto">
            <p14:nvContentPartPr>
              <p14:cNvPr id="33" name="墨迹 32"/>
              <p14:cNvContentPartPr/>
              <p14:nvPr/>
            </p14:nvContentPartPr>
            <p14:xfrm>
              <a:off x="3700780" y="5483225"/>
              <a:ext cx="107950" cy="4064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16"/>
            </p:blipFill>
            <p:spPr>
              <a:xfrm>
                <a:off x="3700780" y="5483225"/>
                <a:ext cx="107950" cy="40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34" name="墨迹 33"/>
              <p14:cNvContentPartPr/>
              <p14:nvPr/>
            </p14:nvContentPartPr>
            <p14:xfrm>
              <a:off x="3740785" y="5442585"/>
              <a:ext cx="6985" cy="13970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18"/>
            </p:blipFill>
            <p:spPr>
              <a:xfrm>
                <a:off x="3740785" y="5442585"/>
                <a:ext cx="6985" cy="13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9" p14:bwMode="auto">
            <p14:nvContentPartPr>
              <p14:cNvPr id="35" name="墨迹 34"/>
              <p14:cNvContentPartPr/>
              <p14:nvPr/>
            </p14:nvContentPartPr>
            <p14:xfrm>
              <a:off x="4062730" y="5462905"/>
              <a:ext cx="34290" cy="3429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20"/>
            </p:blipFill>
            <p:spPr>
              <a:xfrm>
                <a:off x="4062730" y="5462905"/>
                <a:ext cx="34290" cy="34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1" p14:bwMode="auto">
            <p14:nvContentPartPr>
              <p14:cNvPr id="40" name="墨迹 39"/>
              <p14:cNvContentPartPr/>
              <p14:nvPr/>
            </p14:nvContentPartPr>
            <p14:xfrm>
              <a:off x="8025765" y="5455920"/>
              <a:ext cx="74930" cy="10795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22"/>
            </p:blipFill>
            <p:spPr>
              <a:xfrm>
                <a:off x="8025765" y="5455920"/>
                <a:ext cx="7493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3" p14:bwMode="auto">
            <p14:nvContentPartPr>
              <p14:cNvPr id="43" name="墨迹 42"/>
              <p14:cNvContentPartPr/>
              <p14:nvPr/>
            </p14:nvContentPartPr>
            <p14:xfrm>
              <a:off x="3660140" y="5469255"/>
              <a:ext cx="141605" cy="6096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24"/>
            </p:blipFill>
            <p:spPr>
              <a:xfrm>
                <a:off x="3660140" y="5469255"/>
                <a:ext cx="141605" cy="60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5" p14:bwMode="auto">
            <p14:nvContentPartPr>
              <p14:cNvPr id="44" name="墨迹 43"/>
              <p14:cNvContentPartPr/>
              <p14:nvPr/>
            </p14:nvContentPartPr>
            <p14:xfrm>
              <a:off x="3774440" y="5462905"/>
              <a:ext cx="20320" cy="74295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26"/>
            </p:blipFill>
            <p:spPr>
              <a:xfrm>
                <a:off x="3774440" y="5462905"/>
                <a:ext cx="20320" cy="74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7" p14:bwMode="auto">
            <p14:nvContentPartPr>
              <p14:cNvPr id="45" name="墨迹 44"/>
              <p14:cNvContentPartPr/>
              <p14:nvPr/>
            </p14:nvContentPartPr>
            <p14:xfrm>
              <a:off x="3714115" y="5536565"/>
              <a:ext cx="33655" cy="635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28"/>
            </p:blipFill>
            <p:spPr>
              <a:xfrm>
                <a:off x="3714115" y="5536565"/>
                <a:ext cx="3365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9" p14:bwMode="auto">
            <p14:nvContentPartPr>
              <p14:cNvPr id="46" name="墨迹 45"/>
              <p14:cNvContentPartPr/>
              <p14:nvPr/>
            </p14:nvContentPartPr>
            <p14:xfrm>
              <a:off x="3747135" y="5469255"/>
              <a:ext cx="635" cy="63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30"/>
            </p:blipFill>
            <p:spPr>
              <a:xfrm>
                <a:off x="3747135" y="5469255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31" p14:bwMode="auto">
            <p14:nvContentPartPr>
              <p14:cNvPr id="47" name="墨迹 46"/>
              <p14:cNvContentPartPr/>
              <p14:nvPr/>
            </p14:nvContentPartPr>
            <p14:xfrm>
              <a:off x="4062730" y="5476240"/>
              <a:ext cx="60960" cy="53975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32"/>
            </p:blipFill>
            <p:spPr>
              <a:xfrm>
                <a:off x="4062730" y="5476240"/>
                <a:ext cx="60960" cy="53975"/>
              </a:xfrm>
              <a:prstGeom prst="rect"/>
            </p:spPr>
          </p:pic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83081" y="2211340"/>
            <a:ext cx="2098481" cy="43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705226" y="2211340"/>
            <a:ext cx="2098482" cy="432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527372" y="2211340"/>
            <a:ext cx="2098481" cy="43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967333" y="575994"/>
            <a:ext cx="10428979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家长入学登记</a:t>
            </a:r>
            <a:endParaRPr lang="zh-CN" altLang="en-US" sz="28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65974" y="1305117"/>
            <a:ext cx="8652308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若家长查询监护人信息与实际情况不符，请填写入学登记申请表，填写好学生信息，提交户口本出生证明等佐证材料，审核通过后即可进行信息核验；</a:t>
            </a:r>
            <a:endParaRPr lang="zh-CN" altLang="en-US" sz="16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0180" y="2134870"/>
            <a:ext cx="2112152" cy="432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65" y="2134870"/>
            <a:ext cx="2105746" cy="43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102"/>
          <p:cNvSpPr txBox="1">
            <a:spLocks noChangeArrowheads="1"/>
          </p:cNvSpPr>
          <p:nvPr/>
        </p:nvSpPr>
        <p:spPr bwMode="auto">
          <a:xfrm>
            <a:off x="2020888" y="5000625"/>
            <a:ext cx="5080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1500">
              <a:latin typeface="仿宋" panose="02010609060101010101" pitchFamily="49" charset="-122"/>
              <a:ea typeface="宋体" panose="02010600030101010101" pitchFamily="2" charset="-122"/>
            </a:endParaRPr>
          </a:p>
          <a:p>
            <a:r>
              <a:rPr lang="en-US" altLang="zh-CN" sz="1500">
                <a:latin typeface="仿宋" panose="02010609060101010101" pitchFamily="49" charset="-122"/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7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cxnSp>
          <p:nvCxnSpPr>
            <p:cNvPr id="29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流程图: 过程 3"/>
          <p:cNvSpPr/>
          <p:nvPr/>
        </p:nvSpPr>
        <p:spPr>
          <a:xfrm>
            <a:off x="0" y="5000625"/>
            <a:ext cx="12192000" cy="1857375"/>
          </a:xfrm>
          <a:prstGeom prst="flowChartProcess">
            <a:avLst/>
          </a:prstGeom>
          <a:gradFill>
            <a:gsLst>
              <a:gs pos="0">
                <a:srgbClr val="2F5FFE">
                  <a:alpha val="10000"/>
                </a:srgbClr>
              </a:gs>
              <a:gs pos="100000">
                <a:srgbClr val="3493E9"/>
              </a:gs>
            </a:gsLst>
            <a:lin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1510" y="5381607"/>
            <a:ext cx="10428979" cy="100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+mn-ea"/>
                <a:ea typeface="+mn-ea"/>
              </a:rPr>
              <a:t>感谢聆听</a:t>
            </a:r>
            <a:endParaRPr lang="zh-CN" altLang="en-US" sz="4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973966" y="2655386"/>
            <a:ext cx="1800000" cy="3600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523868" y="491952"/>
            <a:ext cx="11224667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2E75B6"/>
                </a:solidFill>
                <a:latin typeface="+mn-ea"/>
                <a:ea typeface="+mn-ea"/>
              </a:rPr>
              <a:t>“i</a:t>
            </a:r>
            <a:r>
              <a:rPr lang="zh-CN" altLang="en-US" sz="3200" b="1" dirty="0">
                <a:solidFill>
                  <a:srgbClr val="2E75B6"/>
                </a:solidFill>
                <a:latin typeface="+mn-ea"/>
                <a:ea typeface="+mn-ea"/>
              </a:rPr>
              <a:t>南昌</a:t>
            </a:r>
            <a:r>
              <a:rPr lang="en-US" altLang="zh-CN" sz="3200" b="1" dirty="0">
                <a:solidFill>
                  <a:srgbClr val="2E75B6"/>
                </a:solidFill>
                <a:latin typeface="+mn-ea"/>
                <a:ea typeface="+mn-ea"/>
              </a:rPr>
              <a:t>”</a:t>
            </a:r>
            <a:r>
              <a:rPr lang="zh-CN" altLang="en-US" sz="3200" b="1" dirty="0">
                <a:solidFill>
                  <a:srgbClr val="2E75B6"/>
                </a:solidFill>
                <a:latin typeface="+mn-ea"/>
                <a:ea typeface="+mn-ea"/>
              </a:rPr>
              <a:t>注册及实名验证操作说明</a:t>
            </a:r>
            <a:endParaRPr lang="zh-CN" altLang="zh-CN" sz="32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10" name="文本框 101"/>
          <p:cNvSpPr txBox="1">
            <a:spLocks noChangeArrowheads="1"/>
          </p:cNvSpPr>
          <p:nvPr/>
        </p:nvSpPr>
        <p:spPr bwMode="auto">
          <a:xfrm>
            <a:off x="841774" y="1800810"/>
            <a:ext cx="20643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</a:rPr>
              <a:t>微信小程序搜索关注或者前往应用程序下载</a:t>
            </a:r>
            <a:r>
              <a:rPr lang="en-US" altLang="zh-CN" sz="1600" dirty="0">
                <a:solidFill>
                  <a:srgbClr val="2E75B6"/>
                </a:solidFill>
                <a:latin typeface="+mn-ea"/>
                <a:ea typeface="+mn-ea"/>
              </a:rPr>
              <a:t>“i</a:t>
            </a:r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</a:rPr>
              <a:t>南昌</a:t>
            </a:r>
            <a:r>
              <a:rPr lang="en-US" altLang="zh-CN" sz="1600" dirty="0">
                <a:solidFill>
                  <a:srgbClr val="2E75B6"/>
                </a:solidFill>
                <a:latin typeface="+mn-ea"/>
                <a:ea typeface="+mn-ea"/>
              </a:rPr>
              <a:t>”APP</a:t>
            </a:r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</a:rPr>
              <a:t>。</a:t>
            </a:r>
            <a:endParaRPr lang="en-US" altLang="zh-CN" sz="1600" dirty="0">
              <a:solidFill>
                <a:srgbClr val="2E75B6"/>
              </a:solidFill>
              <a:latin typeface="+mn-ea"/>
              <a:ea typeface="+mn-ea"/>
            </a:endParaRPr>
          </a:p>
          <a:p>
            <a:pPr algn="ctr"/>
            <a:endParaRPr lang="zh-CN" altLang="zh-CN" sz="16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31" name="文本框 101"/>
          <p:cNvSpPr txBox="1">
            <a:spLocks noChangeArrowheads="1"/>
          </p:cNvSpPr>
          <p:nvPr/>
        </p:nvSpPr>
        <p:spPr bwMode="auto">
          <a:xfrm>
            <a:off x="3517599" y="1802164"/>
            <a:ext cx="23751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  <a:sym typeface="+mn-ea"/>
              </a:rPr>
              <a:t>启用软件中获取设备的定位信息权限，选择使用</a:t>
            </a:r>
            <a:r>
              <a:rPr lang="en-US" altLang="zh-CN" sz="1600" dirty="0">
                <a:solidFill>
                  <a:srgbClr val="2E75B6"/>
                </a:solidFill>
                <a:latin typeface="+mn-ea"/>
                <a:ea typeface="+mn-ea"/>
                <a:sym typeface="+mn-ea"/>
              </a:rPr>
              <a:t>APP</a:t>
            </a:r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  <a:sym typeface="+mn-ea"/>
              </a:rPr>
              <a:t>时允许。</a:t>
            </a:r>
            <a:endParaRPr lang="zh-CN" altLang="en-US" sz="16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7986" y="1074659"/>
            <a:ext cx="10454858" cy="657401"/>
            <a:chOff x="916807" y="1141280"/>
            <a:chExt cx="10454858" cy="657401"/>
          </a:xfrm>
        </p:grpSpPr>
        <p:sp>
          <p:nvSpPr>
            <p:cNvPr id="29" name="Object 108"/>
            <p:cNvSpPr txBox="1"/>
            <p:nvPr/>
          </p:nvSpPr>
          <p:spPr>
            <a:xfrm>
              <a:off x="916807" y="1191627"/>
              <a:ext cx="1753419" cy="556707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3600" b="1" dirty="0">
                  <a:solidFill>
                    <a:srgbClr val="2E75B6"/>
                  </a:solidFill>
                  <a:latin typeface="+mn-ea"/>
                  <a:ea typeface="+mn-ea"/>
                </a:rPr>
                <a:t>01</a:t>
              </a:r>
              <a:endParaRPr lang="zh-CN" altLang="en-US" sz="3600" b="1" dirty="0">
                <a:solidFill>
                  <a:srgbClr val="2E75B6"/>
                </a:solidFill>
                <a:latin typeface="+mn-ea"/>
                <a:ea typeface="+mn-ea"/>
              </a:endParaRPr>
            </a:p>
          </p:txBody>
        </p:sp>
        <p:cxnSp>
          <p:nvCxnSpPr>
            <p:cNvPr id="3" name="直线箭头连接符 2"/>
            <p:cNvCxnSpPr/>
            <p:nvPr/>
          </p:nvCxnSpPr>
          <p:spPr>
            <a:xfrm>
              <a:off x="2738090" y="1469980"/>
              <a:ext cx="1011333" cy="0"/>
            </a:xfrm>
            <a:prstGeom prst="straightConnector1">
              <a:avLst/>
            </a:prstGeom>
            <a:ln w="38100">
              <a:solidFill>
                <a:srgbClr val="2E75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bject 108"/>
            <p:cNvSpPr txBox="1"/>
            <p:nvPr/>
          </p:nvSpPr>
          <p:spPr>
            <a:xfrm>
              <a:off x="3817287" y="1150668"/>
              <a:ext cx="1753419" cy="638624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3600" b="1" dirty="0">
                  <a:solidFill>
                    <a:srgbClr val="2E75B6"/>
                  </a:solidFill>
                  <a:latin typeface="+mn-ea"/>
                  <a:ea typeface="+mn-ea"/>
                </a:rPr>
                <a:t>02</a:t>
              </a:r>
              <a:endParaRPr lang="zh-CN" altLang="en-US" sz="3600" b="1" dirty="0">
                <a:solidFill>
                  <a:srgbClr val="2E75B6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Object 108"/>
            <p:cNvSpPr txBox="1"/>
            <p:nvPr/>
          </p:nvSpPr>
          <p:spPr>
            <a:xfrm>
              <a:off x="6717767" y="1141280"/>
              <a:ext cx="1753419" cy="657401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3600" b="1" dirty="0">
                  <a:solidFill>
                    <a:srgbClr val="2E75B6"/>
                  </a:solidFill>
                  <a:latin typeface="+mn-ea"/>
                  <a:ea typeface="+mn-ea"/>
                </a:rPr>
                <a:t>03</a:t>
              </a:r>
              <a:endParaRPr lang="zh-CN" altLang="en-US" sz="3600" b="1" dirty="0">
                <a:solidFill>
                  <a:srgbClr val="2E75B6"/>
                </a:solidFill>
                <a:latin typeface="+mn-ea"/>
                <a:ea typeface="+mn-ea"/>
              </a:endParaRPr>
            </a:p>
          </p:txBody>
        </p:sp>
        <p:sp>
          <p:nvSpPr>
            <p:cNvPr id="41" name="Object 108"/>
            <p:cNvSpPr txBox="1"/>
            <p:nvPr/>
          </p:nvSpPr>
          <p:spPr>
            <a:xfrm>
              <a:off x="9618246" y="1197103"/>
              <a:ext cx="1753419" cy="545755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3600" b="1" dirty="0">
                  <a:solidFill>
                    <a:srgbClr val="2E75B6"/>
                  </a:solidFill>
                  <a:latin typeface="+mn-ea"/>
                  <a:ea typeface="+mn-ea"/>
                </a:rPr>
                <a:t>04</a:t>
              </a:r>
              <a:endParaRPr lang="zh-CN" altLang="en-US" sz="3600" b="1" dirty="0">
                <a:solidFill>
                  <a:srgbClr val="2E75B6"/>
                </a:solidFill>
                <a:latin typeface="+mn-ea"/>
                <a:ea typeface="+mn-ea"/>
              </a:endParaRPr>
            </a:p>
          </p:txBody>
        </p:sp>
        <p:cxnSp>
          <p:nvCxnSpPr>
            <p:cNvPr id="54" name="直线箭头连接符 53"/>
            <p:cNvCxnSpPr/>
            <p:nvPr/>
          </p:nvCxnSpPr>
          <p:spPr>
            <a:xfrm>
              <a:off x="5638570" y="1469980"/>
              <a:ext cx="1011333" cy="0"/>
            </a:xfrm>
            <a:prstGeom prst="straightConnector1">
              <a:avLst/>
            </a:prstGeom>
            <a:ln w="38100">
              <a:solidFill>
                <a:srgbClr val="2E75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箭头连接符 54"/>
            <p:cNvCxnSpPr/>
            <p:nvPr/>
          </p:nvCxnSpPr>
          <p:spPr>
            <a:xfrm>
              <a:off x="8539050" y="1469980"/>
              <a:ext cx="1011333" cy="0"/>
            </a:xfrm>
            <a:prstGeom prst="straightConnector1">
              <a:avLst/>
            </a:prstGeom>
            <a:ln w="38100">
              <a:solidFill>
                <a:srgbClr val="2E75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51355" y="2655386"/>
            <a:ext cx="1800000" cy="3600000"/>
          </a:xfrm>
          <a:prstGeom prst="rect">
            <a:avLst/>
          </a:prstGeom>
        </p:spPr>
      </p:pic>
      <p:sp>
        <p:nvSpPr>
          <p:cNvPr id="5" name="文本框 101"/>
          <p:cNvSpPr txBox="1">
            <a:spLocks noChangeArrowheads="1"/>
          </p:cNvSpPr>
          <p:nvPr/>
        </p:nvSpPr>
        <p:spPr bwMode="auto">
          <a:xfrm>
            <a:off x="6598862" y="1800810"/>
            <a:ext cx="2013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GB" sz="1600" dirty="0">
                <a:solidFill>
                  <a:srgbClr val="2E75B6"/>
                </a:solidFill>
                <a:latin typeface="+mn-ea"/>
                <a:ea typeface="+mn-ea"/>
              </a:rPr>
              <a:t>进入“i南昌”后，选择验证码登录。</a:t>
            </a:r>
            <a:endParaRPr lang="zh-CN" altLang="en-GB" sz="16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7" name="文本框 101"/>
          <p:cNvSpPr txBox="1">
            <a:spLocks noChangeArrowheads="1"/>
          </p:cNvSpPr>
          <p:nvPr/>
        </p:nvSpPr>
        <p:spPr bwMode="auto">
          <a:xfrm>
            <a:off x="9352339" y="1792858"/>
            <a:ext cx="23075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GB" sz="1600" dirty="0">
                <a:solidFill>
                  <a:srgbClr val="2E75B6"/>
                </a:solidFill>
                <a:latin typeface="+mn-ea"/>
                <a:ea typeface="+mn-ea"/>
              </a:rPr>
              <a:t>输入手机号码，点击“获取验证码”，输入获取到的验证码登录。</a:t>
            </a:r>
            <a:endParaRPr lang="zh-CN" altLang="en-GB" sz="16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728744" y="2655386"/>
            <a:ext cx="1800001" cy="3605377"/>
            <a:chOff x="5581884" y="2973859"/>
            <a:chExt cx="1800001" cy="3605377"/>
          </a:xfrm>
        </p:grpSpPr>
        <p:pic>
          <p:nvPicPr>
            <p:cNvPr id="15" name="图片 15" descr="1652323855(1)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81885" y="2973859"/>
              <a:ext cx="1800000" cy="298003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5581884" y="5953897"/>
              <a:ext cx="1776711" cy="625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06134" y="2655386"/>
            <a:ext cx="1800000" cy="3605377"/>
            <a:chOff x="7829425" y="2973859"/>
            <a:chExt cx="1800000" cy="3605377"/>
          </a:xfrm>
        </p:grpSpPr>
        <p:pic>
          <p:nvPicPr>
            <p:cNvPr id="16" name="图片 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829425" y="2973859"/>
              <a:ext cx="1800000" cy="3122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矩形 31"/>
            <p:cNvSpPr/>
            <p:nvPr/>
          </p:nvSpPr>
          <p:spPr>
            <a:xfrm>
              <a:off x="7829425" y="5953897"/>
              <a:ext cx="1776711" cy="625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6" name="矩形: 圆角 4"/>
          <p:cNvSpPr/>
          <p:nvPr/>
        </p:nvSpPr>
        <p:spPr>
          <a:xfrm>
            <a:off x="2990850" y="6410960"/>
            <a:ext cx="6273165" cy="353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0000"/>
                </a:solidFill>
                <a:sym typeface="+mn-ea"/>
              </a:rPr>
              <a:t>重点提醒：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sym typeface="+mn-ea"/>
              </a:rPr>
              <a:t>请由房屋所有者（办理了居住证、租赁证）一方监护人注册登录。</a:t>
            </a:r>
            <a:endParaRPr lang="zh-CN" altLang="en-US" sz="1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523868" y="491952"/>
            <a:ext cx="11224667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2E75B6"/>
                </a:solidFill>
                <a:latin typeface="+mn-ea"/>
                <a:ea typeface="+mn-ea"/>
              </a:rPr>
              <a:t>“i</a:t>
            </a:r>
            <a:r>
              <a:rPr lang="zh-CN" altLang="en-US" sz="3200" b="1" dirty="0">
                <a:solidFill>
                  <a:srgbClr val="2E75B6"/>
                </a:solidFill>
                <a:latin typeface="+mn-ea"/>
                <a:ea typeface="+mn-ea"/>
              </a:rPr>
              <a:t>南昌</a:t>
            </a:r>
            <a:r>
              <a:rPr lang="en-US" altLang="zh-CN" sz="3200" b="1" dirty="0">
                <a:solidFill>
                  <a:srgbClr val="2E75B6"/>
                </a:solidFill>
                <a:latin typeface="+mn-ea"/>
                <a:ea typeface="+mn-ea"/>
              </a:rPr>
              <a:t>”</a:t>
            </a:r>
            <a:r>
              <a:rPr lang="zh-CN" altLang="en-US" sz="3200" b="1" dirty="0">
                <a:solidFill>
                  <a:srgbClr val="2E75B6"/>
                </a:solidFill>
                <a:latin typeface="+mn-ea"/>
                <a:ea typeface="+mn-ea"/>
              </a:rPr>
              <a:t>注册及实名认证操作说明</a:t>
            </a:r>
            <a:endParaRPr lang="zh-CN" altLang="zh-CN" sz="32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10" name="文本框 101"/>
          <p:cNvSpPr txBox="1">
            <a:spLocks noChangeArrowheads="1"/>
          </p:cNvSpPr>
          <p:nvPr/>
        </p:nvSpPr>
        <p:spPr bwMode="auto">
          <a:xfrm>
            <a:off x="841774" y="1943685"/>
            <a:ext cx="20643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</a:rPr>
              <a:t>用户也可选择其他方式中的人脸登录。</a:t>
            </a:r>
            <a:endParaRPr lang="zh-CN" altLang="en-US" sz="16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31" name="文本框 101"/>
          <p:cNvSpPr txBox="1">
            <a:spLocks noChangeArrowheads="1"/>
          </p:cNvSpPr>
          <p:nvPr/>
        </p:nvSpPr>
        <p:spPr bwMode="auto">
          <a:xfrm>
            <a:off x="3517599" y="1945039"/>
            <a:ext cx="2375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  <a:sym typeface="+mn-ea"/>
              </a:rPr>
              <a:t>点击下一步进行人脸识别认证（需本人进行）</a:t>
            </a:r>
            <a:endParaRPr lang="zh-CN" altLang="en-US" sz="1600" dirty="0">
              <a:solidFill>
                <a:srgbClr val="2E75B6"/>
              </a:solidFill>
              <a:latin typeface="+mn-ea"/>
              <a:ea typeface="+mn-ea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27986" y="1217534"/>
            <a:ext cx="10454858" cy="657401"/>
            <a:chOff x="916807" y="1141280"/>
            <a:chExt cx="10454858" cy="657401"/>
          </a:xfrm>
        </p:grpSpPr>
        <p:sp>
          <p:nvSpPr>
            <p:cNvPr id="29" name="Object 108"/>
            <p:cNvSpPr txBox="1"/>
            <p:nvPr/>
          </p:nvSpPr>
          <p:spPr>
            <a:xfrm>
              <a:off x="916807" y="1191627"/>
              <a:ext cx="1753419" cy="556707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3600" b="1" dirty="0">
                  <a:solidFill>
                    <a:srgbClr val="2E75B6"/>
                  </a:solidFill>
                  <a:latin typeface="+mn-ea"/>
                  <a:ea typeface="+mn-ea"/>
                </a:rPr>
                <a:t>05</a:t>
              </a:r>
              <a:endParaRPr lang="zh-CN" altLang="en-US" sz="3600" b="1" dirty="0">
                <a:solidFill>
                  <a:srgbClr val="2E75B6"/>
                </a:solidFill>
                <a:latin typeface="+mn-ea"/>
                <a:ea typeface="+mn-ea"/>
              </a:endParaRPr>
            </a:p>
          </p:txBody>
        </p:sp>
        <p:cxnSp>
          <p:nvCxnSpPr>
            <p:cNvPr id="3" name="直线箭头连接符 2"/>
            <p:cNvCxnSpPr/>
            <p:nvPr/>
          </p:nvCxnSpPr>
          <p:spPr>
            <a:xfrm>
              <a:off x="2738090" y="1469980"/>
              <a:ext cx="1011333" cy="0"/>
            </a:xfrm>
            <a:prstGeom prst="straightConnector1">
              <a:avLst/>
            </a:prstGeom>
            <a:ln w="38100">
              <a:solidFill>
                <a:srgbClr val="2E75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bject 108"/>
            <p:cNvSpPr txBox="1"/>
            <p:nvPr/>
          </p:nvSpPr>
          <p:spPr>
            <a:xfrm>
              <a:off x="3817287" y="1150668"/>
              <a:ext cx="1753419" cy="638624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3600" b="1" dirty="0">
                  <a:solidFill>
                    <a:srgbClr val="2E75B6"/>
                  </a:solidFill>
                  <a:latin typeface="+mn-ea"/>
                  <a:ea typeface="+mn-ea"/>
                </a:rPr>
                <a:t>06</a:t>
              </a:r>
              <a:endParaRPr lang="zh-CN" altLang="en-US" sz="3600" b="1" dirty="0">
                <a:solidFill>
                  <a:srgbClr val="2E75B6"/>
                </a:solidFill>
                <a:latin typeface="+mn-ea"/>
                <a:ea typeface="+mn-ea"/>
              </a:endParaRPr>
            </a:p>
          </p:txBody>
        </p:sp>
        <p:sp>
          <p:nvSpPr>
            <p:cNvPr id="38" name="Object 108"/>
            <p:cNvSpPr txBox="1"/>
            <p:nvPr/>
          </p:nvSpPr>
          <p:spPr>
            <a:xfrm>
              <a:off x="6717767" y="1141280"/>
              <a:ext cx="1753419" cy="657401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3600" b="1" dirty="0">
                  <a:solidFill>
                    <a:srgbClr val="2E75B6"/>
                  </a:solidFill>
                  <a:latin typeface="+mn-ea"/>
                  <a:ea typeface="+mn-ea"/>
                </a:rPr>
                <a:t>07</a:t>
              </a:r>
              <a:endParaRPr lang="zh-CN" altLang="en-US" sz="3600" b="1" dirty="0">
                <a:solidFill>
                  <a:srgbClr val="2E75B6"/>
                </a:solidFill>
                <a:latin typeface="+mn-ea"/>
                <a:ea typeface="+mn-ea"/>
              </a:endParaRPr>
            </a:p>
          </p:txBody>
        </p:sp>
        <p:sp>
          <p:nvSpPr>
            <p:cNvPr id="41" name="Object 108"/>
            <p:cNvSpPr txBox="1"/>
            <p:nvPr/>
          </p:nvSpPr>
          <p:spPr>
            <a:xfrm>
              <a:off x="9618246" y="1197103"/>
              <a:ext cx="1753419" cy="545755"/>
            </a:xfrm>
            <a:prstGeom prst="rect">
              <a:avLst/>
            </a:prstGeom>
          </p:spPr>
          <p:txBody>
            <a:bodyPr vert="horz" rtlCol="0" anchor="t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kumimoji="1" lang="en-US" altLang="zh-CN" sz="3600" b="1" dirty="0">
                  <a:solidFill>
                    <a:srgbClr val="2E75B6"/>
                  </a:solidFill>
                  <a:latin typeface="+mn-ea"/>
                  <a:ea typeface="+mn-ea"/>
                </a:rPr>
                <a:t>08</a:t>
              </a:r>
              <a:endParaRPr lang="zh-CN" altLang="en-US" sz="3600" b="1" dirty="0">
                <a:solidFill>
                  <a:srgbClr val="2E75B6"/>
                </a:solidFill>
                <a:latin typeface="+mn-ea"/>
                <a:ea typeface="+mn-ea"/>
              </a:endParaRPr>
            </a:p>
          </p:txBody>
        </p:sp>
        <p:cxnSp>
          <p:nvCxnSpPr>
            <p:cNvPr id="54" name="直线箭头连接符 53"/>
            <p:cNvCxnSpPr/>
            <p:nvPr/>
          </p:nvCxnSpPr>
          <p:spPr>
            <a:xfrm>
              <a:off x="5638570" y="1469980"/>
              <a:ext cx="1011333" cy="0"/>
            </a:xfrm>
            <a:prstGeom prst="straightConnector1">
              <a:avLst/>
            </a:prstGeom>
            <a:ln w="38100">
              <a:solidFill>
                <a:srgbClr val="2E75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箭头连接符 54"/>
            <p:cNvCxnSpPr/>
            <p:nvPr/>
          </p:nvCxnSpPr>
          <p:spPr>
            <a:xfrm>
              <a:off x="8539050" y="1469980"/>
              <a:ext cx="1011333" cy="0"/>
            </a:xfrm>
            <a:prstGeom prst="straightConnector1">
              <a:avLst/>
            </a:prstGeom>
            <a:ln w="38100">
              <a:solidFill>
                <a:srgbClr val="2E75B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3851355" y="2979236"/>
            <a:ext cx="1800000" cy="3600000"/>
          </a:xfrm>
          <a:prstGeom prst="rect">
            <a:avLst/>
          </a:prstGeom>
        </p:spPr>
      </p:pic>
      <p:sp>
        <p:nvSpPr>
          <p:cNvPr id="5" name="文本框 101"/>
          <p:cNvSpPr txBox="1">
            <a:spLocks noChangeArrowheads="1"/>
          </p:cNvSpPr>
          <p:nvPr/>
        </p:nvSpPr>
        <p:spPr bwMode="auto">
          <a:xfrm>
            <a:off x="6494410" y="1943685"/>
            <a:ext cx="23075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</a:rPr>
              <a:t>用户也可选择其他方式中的支付宝登录。系统自动跳转支付宝登录。</a:t>
            </a:r>
            <a:endParaRPr lang="zh-CN" altLang="en-US" sz="1600" dirty="0">
              <a:solidFill>
                <a:srgbClr val="2E75B6"/>
              </a:solidFill>
              <a:latin typeface="+mn-ea"/>
              <a:ea typeface="+mn-ea"/>
            </a:endParaRPr>
          </a:p>
          <a:p>
            <a:endParaRPr lang="zh-CN" altLang="en-US" sz="16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7" name="文本框 101"/>
          <p:cNvSpPr txBox="1">
            <a:spLocks noChangeArrowheads="1"/>
          </p:cNvSpPr>
          <p:nvPr/>
        </p:nvSpPr>
        <p:spPr bwMode="auto">
          <a:xfrm>
            <a:off x="9352339" y="1935733"/>
            <a:ext cx="230759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</a:rPr>
              <a:t>需要完成实名认证</a:t>
            </a:r>
            <a:r>
              <a:rPr lang="zh-CN" altLang="en-US" sz="1600" b="1" dirty="0">
                <a:solidFill>
                  <a:srgbClr val="2E75B6"/>
                </a:solidFill>
                <a:latin typeface="+mn-ea"/>
                <a:ea typeface="+mn-ea"/>
              </a:rPr>
              <a:t>（父母信息）</a:t>
            </a:r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</a:rPr>
              <a:t>之后，等级升为</a:t>
            </a:r>
            <a:r>
              <a:rPr lang="en-US" altLang="zh-CN" sz="1600" dirty="0">
                <a:solidFill>
                  <a:srgbClr val="2E75B6"/>
                </a:solidFill>
                <a:latin typeface="+mn-ea"/>
                <a:ea typeface="+mn-ea"/>
              </a:rPr>
              <a:t>L4</a:t>
            </a:r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</a:rPr>
              <a:t>，</a:t>
            </a:r>
            <a:r>
              <a:rPr lang="en-US" altLang="zh-CN" sz="1600" dirty="0">
                <a:solidFill>
                  <a:srgbClr val="2E75B6"/>
                </a:solidFill>
                <a:latin typeface="+mn-ea"/>
                <a:ea typeface="+mn-ea"/>
              </a:rPr>
              <a:t>APP</a:t>
            </a:r>
            <a:r>
              <a:rPr lang="zh-CN" altLang="en-US" sz="1600" dirty="0">
                <a:solidFill>
                  <a:srgbClr val="2E75B6"/>
                </a:solidFill>
                <a:latin typeface="+mn-ea"/>
                <a:ea typeface="+mn-ea"/>
              </a:rPr>
              <a:t>其他功能才能正常使用。</a:t>
            </a:r>
            <a:endParaRPr lang="zh-CN" altLang="en-US" sz="16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728744" y="2979236"/>
            <a:ext cx="1800001" cy="3605377"/>
            <a:chOff x="5581884" y="2973859"/>
            <a:chExt cx="1800001" cy="3605377"/>
          </a:xfrm>
        </p:grpSpPr>
        <p:pic>
          <p:nvPicPr>
            <p:cNvPr id="15" name="图片 15" descr="1652323855(1)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581885" y="2973859"/>
              <a:ext cx="1800000" cy="2980039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5581884" y="5953897"/>
              <a:ext cx="1776711" cy="625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06134" y="2979236"/>
            <a:ext cx="1800000" cy="3605377"/>
            <a:chOff x="7829425" y="2973859"/>
            <a:chExt cx="1800000" cy="3605377"/>
          </a:xfrm>
        </p:grpSpPr>
        <p:pic>
          <p:nvPicPr>
            <p:cNvPr id="16" name="图片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829425" y="2973859"/>
              <a:ext cx="1800000" cy="3122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矩形 31"/>
            <p:cNvSpPr/>
            <p:nvPr/>
          </p:nvSpPr>
          <p:spPr>
            <a:xfrm>
              <a:off x="7829425" y="5953897"/>
              <a:ext cx="1776711" cy="625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73964" y="2962866"/>
            <a:ext cx="1800001" cy="3616370"/>
            <a:chOff x="8155794" y="2087441"/>
            <a:chExt cx="1800001" cy="3616370"/>
          </a:xfrm>
        </p:grpSpPr>
        <p:sp>
          <p:nvSpPr>
            <p:cNvPr id="33" name="矩形 32"/>
            <p:cNvSpPr/>
            <p:nvPr/>
          </p:nvSpPr>
          <p:spPr>
            <a:xfrm>
              <a:off x="8155794" y="5078472"/>
              <a:ext cx="1800001" cy="625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pic>
          <p:nvPicPr>
            <p:cNvPr id="28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5795" y="2087441"/>
              <a:ext cx="1800000" cy="3229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305" y="2962866"/>
            <a:ext cx="1800000" cy="309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图片 3" descr="1652430522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6134" y="2962866"/>
            <a:ext cx="1800000" cy="361637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3849748" y="5946042"/>
            <a:ext cx="1800001" cy="62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pic>
        <p:nvPicPr>
          <p:cNvPr id="34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915" y="2979237"/>
            <a:ext cx="1800000" cy="327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18153" y="497667"/>
            <a:ext cx="11224667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2E75B6"/>
                </a:solidFill>
                <a:latin typeface="+mn-ea"/>
                <a:ea typeface="+mn-ea"/>
                <a:sym typeface="+mn-ea"/>
              </a:rPr>
              <a:t>“</a:t>
            </a:r>
            <a:r>
              <a:rPr lang="zh-CN" altLang="en-US" sz="3200" b="1" dirty="0">
                <a:solidFill>
                  <a:srgbClr val="2E75B6"/>
                </a:solidFill>
                <a:latin typeface="+mn-ea"/>
                <a:ea typeface="+mn-ea"/>
                <a:sym typeface="+mn-ea"/>
              </a:rPr>
              <a:t>i南昌”南昌市义务教育智慧入学数字平台</a:t>
            </a:r>
            <a:r>
              <a:rPr lang="zh-CN" altLang="en-US" sz="3200" b="1" dirty="0">
                <a:solidFill>
                  <a:srgbClr val="2E75B6"/>
                </a:solidFill>
                <a:latin typeface="+mn-ea"/>
                <a:ea typeface="+mn-ea"/>
              </a:rPr>
              <a:t>流程图</a:t>
            </a:r>
            <a:endParaRPr lang="zh-CN" altLang="zh-CN" sz="32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518153" y="2550089"/>
            <a:ext cx="1950541" cy="730731"/>
          </a:xfrm>
          <a:prstGeom prst="roundRect">
            <a:avLst/>
          </a:prstGeom>
          <a:solidFill>
            <a:srgbClr val="336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监护人登录平台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2790597" y="2550089"/>
            <a:ext cx="1950541" cy="730731"/>
          </a:xfrm>
          <a:prstGeom prst="roundRect">
            <a:avLst/>
          </a:prstGeom>
          <a:solidFill>
            <a:srgbClr val="336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查询核对学生</a:t>
            </a:r>
            <a:endParaRPr lang="zh-CN" altLang="en-US" dirty="0"/>
          </a:p>
          <a:p>
            <a:pPr algn="ctr"/>
            <a:r>
              <a:rPr lang="zh-CN" altLang="en-US" dirty="0"/>
              <a:t>基本信息</a:t>
            </a:r>
            <a:endParaRPr lang="zh-CN" altLang="en-US" dirty="0"/>
          </a:p>
        </p:txBody>
      </p:sp>
      <p:sp>
        <p:nvSpPr>
          <p:cNvPr id="12" name="矩形: 圆角 11"/>
          <p:cNvSpPr/>
          <p:nvPr/>
        </p:nvSpPr>
        <p:spPr>
          <a:xfrm>
            <a:off x="5046345" y="2550160"/>
            <a:ext cx="2099945" cy="730885"/>
          </a:xfrm>
          <a:prstGeom prst="roundRect">
            <a:avLst/>
          </a:prstGeom>
          <a:solidFill>
            <a:srgbClr val="336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核验户籍、监护人</a:t>
            </a:r>
            <a:endParaRPr lang="zh-CN" altLang="en-US" dirty="0"/>
          </a:p>
        </p:txBody>
      </p:sp>
      <p:sp>
        <p:nvSpPr>
          <p:cNvPr id="13" name="矩形: 圆角 12"/>
          <p:cNvSpPr/>
          <p:nvPr/>
        </p:nvSpPr>
        <p:spPr>
          <a:xfrm>
            <a:off x="7302487" y="2550089"/>
            <a:ext cx="1950541" cy="730731"/>
          </a:xfrm>
          <a:prstGeom prst="roundRect">
            <a:avLst/>
          </a:prstGeom>
          <a:solidFill>
            <a:srgbClr val="336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提交房产信息</a:t>
            </a:r>
            <a:endParaRPr lang="zh-CN" altLang="en-US" dirty="0"/>
          </a:p>
        </p:txBody>
      </p:sp>
      <p:sp>
        <p:nvSpPr>
          <p:cNvPr id="14" name="矩形: 圆角 13"/>
          <p:cNvSpPr/>
          <p:nvPr/>
        </p:nvSpPr>
        <p:spPr>
          <a:xfrm>
            <a:off x="9558433" y="2550089"/>
            <a:ext cx="1950541" cy="730731"/>
          </a:xfrm>
          <a:prstGeom prst="roundRect">
            <a:avLst/>
          </a:prstGeom>
          <a:solidFill>
            <a:srgbClr val="336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查看核验结果</a:t>
            </a:r>
            <a:endParaRPr lang="zh-CN" altLang="en-US" dirty="0"/>
          </a:p>
        </p:txBody>
      </p:sp>
      <p:sp>
        <p:nvSpPr>
          <p:cNvPr id="15" name="矩形: 圆角 14"/>
          <p:cNvSpPr/>
          <p:nvPr/>
        </p:nvSpPr>
        <p:spPr>
          <a:xfrm>
            <a:off x="518153" y="1639863"/>
            <a:ext cx="1950541" cy="730731"/>
          </a:xfrm>
          <a:prstGeom prst="roundRect">
            <a:avLst/>
          </a:prstGeom>
          <a:solidFill>
            <a:srgbClr val="E9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第一步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2790596" y="1639862"/>
            <a:ext cx="1950541" cy="730731"/>
          </a:xfrm>
          <a:prstGeom prst="roundRect">
            <a:avLst/>
          </a:prstGeom>
          <a:solidFill>
            <a:srgbClr val="E9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第二步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5046541" y="1639861"/>
            <a:ext cx="1950541" cy="730731"/>
          </a:xfrm>
          <a:prstGeom prst="roundRect">
            <a:avLst/>
          </a:prstGeom>
          <a:solidFill>
            <a:srgbClr val="E9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第三步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7318984" y="1639860"/>
            <a:ext cx="1950541" cy="730731"/>
          </a:xfrm>
          <a:prstGeom prst="roundRect">
            <a:avLst/>
          </a:prstGeom>
          <a:solidFill>
            <a:srgbClr val="E9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第四步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9574929" y="1639860"/>
            <a:ext cx="1950541" cy="730731"/>
          </a:xfrm>
          <a:prstGeom prst="roundRect">
            <a:avLst/>
          </a:prstGeom>
          <a:solidFill>
            <a:srgbClr val="E9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第五步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4332" y="3604112"/>
            <a:ext cx="10692308" cy="2399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E75B6"/>
                </a:solidFill>
                <a:latin typeface="+mn-ea"/>
                <a:ea typeface="+mn-ea"/>
              </a:rPr>
              <a:t>第一步：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幼升小适龄儿童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监护人登录“i南昌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” </a:t>
            </a:r>
            <a:r>
              <a:rPr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义务教育智慧入学数字平台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E75B6"/>
                </a:solidFill>
                <a:latin typeface="+mn-ea"/>
                <a:ea typeface="+mn-ea"/>
              </a:rPr>
              <a:t>第二步：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监护人查询核对学生基本信息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E75B6"/>
                </a:solidFill>
                <a:latin typeface="+mn-ea"/>
                <a:ea typeface="+mn-ea"/>
              </a:rPr>
              <a:t>第三步：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查询核对户籍、监护人信息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E75B6"/>
                </a:solidFill>
                <a:latin typeface="+mn-ea"/>
                <a:ea typeface="+mn-ea"/>
              </a:rPr>
              <a:t>第四步：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根据房产情况提交相关信息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2E75B6"/>
                </a:solidFill>
                <a:latin typeface="+mn-ea"/>
                <a:ea typeface="+mn-ea"/>
              </a:rPr>
              <a:t>第五步：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查看核验结果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967333" y="575994"/>
            <a:ext cx="10428979" cy="67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第一步：登录“</a:t>
            </a:r>
            <a:r>
              <a:rPr lang="en-US" altLang="zh-CN" sz="2800" b="1" dirty="0" err="1">
                <a:solidFill>
                  <a:srgbClr val="2E75B6"/>
                </a:solidFill>
                <a:latin typeface="+mn-ea"/>
                <a:ea typeface="+mn-ea"/>
              </a:rPr>
              <a:t>i</a:t>
            </a: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南昌” 进入义务教育智慧入学数字平台</a:t>
            </a:r>
            <a:endParaRPr lang="zh-CN" altLang="en-US" sz="28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7875" y="2154722"/>
            <a:ext cx="2088228" cy="43200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636" y="2154722"/>
            <a:ext cx="2088228" cy="432000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1665974" y="1401350"/>
            <a:ext cx="8652308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小学入学适龄儿童</a:t>
            </a:r>
            <a:r>
              <a:rPr altLang="zh-CN" sz="1600" kern="100" dirty="0" err="1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监护人从“i南昌</a:t>
            </a:r>
            <a:r>
              <a:rPr altLang="zh-CN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” </a:t>
            </a:r>
            <a:r>
              <a:rPr altLang="zh-CN" sz="1600" kern="100" dirty="0" err="1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智慧入学</a:t>
            </a:r>
            <a:r>
              <a:rPr lang="zh-CN" altLang="en-US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平台</a:t>
            </a:r>
            <a:r>
              <a:rPr altLang="zh-CN" sz="1600" kern="100" dirty="0" err="1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进入，选择</a:t>
            </a:r>
            <a:r>
              <a:rPr lang="zh-CN" altLang="en-US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小学</a:t>
            </a:r>
            <a:r>
              <a:rPr altLang="zh-CN" sz="1600" kern="100" dirty="0" err="1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入学-公办学校报名登记</a:t>
            </a:r>
            <a:r>
              <a:rPr altLang="zh-CN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；</a:t>
            </a:r>
            <a:endParaRPr altLang="zh-CN" sz="1600" kern="100" dirty="0">
              <a:solidFill>
                <a:srgbClr val="2E75B6"/>
              </a:solidFill>
              <a:effectLst/>
              <a:latin typeface="+mn-ea"/>
              <a:ea typeface="+mn-ea"/>
              <a:cs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403" y="2154722"/>
            <a:ext cx="2088228" cy="43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967333" y="575994"/>
            <a:ext cx="10428979" cy="673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第二步：监护人核对学生基本信息</a:t>
            </a:r>
            <a:endParaRPr lang="zh-CN" altLang="en-US" sz="28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2489" y="2154722"/>
            <a:ext cx="2088228" cy="43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28766" y="2155357"/>
            <a:ext cx="2088228" cy="432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65974" y="1401350"/>
            <a:ext cx="8652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监护人输入学生身份证号进行信息查询，户籍查询通过后可查看学生基本信息，开始进行信息核验；</a:t>
            </a:r>
            <a:endParaRPr lang="zh-CN" altLang="en-US" sz="1600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9511030" y="4098290"/>
            <a:ext cx="2026920" cy="2225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重点提醒：</a:t>
            </a:r>
            <a:r>
              <a:rPr sz="1400" b="1" dirty="0">
                <a:solidFill>
                  <a:srgbClr val="FF0000"/>
                </a:solidFill>
              </a:rPr>
              <a:t>请学生监护人（父亲或母亲）登录系统核对信息。如未查询到子女信息，可提交出生证明、户口本等材料等待审核，审核通过后即可进行信息核验。</a:t>
            </a:r>
            <a:endParaRPr sz="1400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3200" y="2155190"/>
            <a:ext cx="2105746" cy="43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1169" y="2154722"/>
            <a:ext cx="2088228" cy="432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516" y="2154722"/>
            <a:ext cx="2088228" cy="4320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967333" y="575994"/>
            <a:ext cx="10428979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第三步：查询核对户籍、监护人信息</a:t>
            </a:r>
            <a:endParaRPr lang="zh-CN" altLang="en-US" sz="28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65974" y="1401350"/>
            <a:ext cx="8652308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户籍、监护人信息无误可直接确认，如因父母离异等特殊情况导致具有抚养权的监护人变更，可补充相关材料，申请修正；</a:t>
            </a:r>
            <a:endParaRPr lang="zh-CN" altLang="en-US" sz="1600" kern="100" dirty="0">
              <a:solidFill>
                <a:srgbClr val="2E75B6"/>
              </a:solidFill>
              <a:effectLst/>
              <a:latin typeface="+mn-ea"/>
              <a:ea typeface="+mn-ea"/>
              <a:cs typeface="仿宋" panose="02010609060101010101" pitchFamily="49" charset="-122"/>
            </a:endParaRPr>
          </a:p>
        </p:txBody>
      </p:sp>
      <p:sp>
        <p:nvSpPr>
          <p:cNvPr id="2" name="矩形: 圆角 4"/>
          <p:cNvSpPr/>
          <p:nvPr/>
        </p:nvSpPr>
        <p:spPr>
          <a:xfrm>
            <a:off x="10079355" y="4655185"/>
            <a:ext cx="1458595" cy="16681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重点提醒：</a:t>
            </a:r>
            <a:r>
              <a:rPr sz="1400" b="1" dirty="0">
                <a:solidFill>
                  <a:srgbClr val="FF0000"/>
                </a:solidFill>
              </a:rPr>
              <a:t>请仔细核对监护人信息，监护人的房产相关信息将作为学位分配的依据。</a:t>
            </a:r>
            <a:endParaRPr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977493" y="575994"/>
            <a:ext cx="10428979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第四步：</a:t>
            </a: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  <a:sym typeface="+mn-ea"/>
              </a:rPr>
              <a:t>根据房产情况提交相关信息</a:t>
            </a:r>
            <a:endParaRPr lang="en-US" altLang="zh-CN" sz="2800" b="1" dirty="0">
              <a:solidFill>
                <a:srgbClr val="2E75B6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8" name="Object 109"/>
          <p:cNvSpPr txBox="1"/>
          <p:nvPr/>
        </p:nvSpPr>
        <p:spPr>
          <a:xfrm>
            <a:off x="1160358" y="2131110"/>
            <a:ext cx="2311400" cy="368927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+mn-ea"/>
                <a:ea typeface="+mn-ea"/>
              </a:rPr>
              <a:t>提交小学入学适龄儿童或其父母房产</a:t>
            </a:r>
            <a:endParaRPr lang="zh-CN" altLang="en-US" sz="1800" b="1" dirty="0">
              <a:solidFill>
                <a:srgbClr val="333333"/>
              </a:solidFill>
              <a:latin typeface="+mn-ea"/>
              <a:ea typeface="+mn-ea"/>
            </a:endParaRPr>
          </a:p>
        </p:txBody>
      </p:sp>
      <p:sp>
        <p:nvSpPr>
          <p:cNvPr id="23" name="Object 1015"/>
          <p:cNvSpPr txBox="1"/>
          <p:nvPr/>
        </p:nvSpPr>
        <p:spPr>
          <a:xfrm>
            <a:off x="3223611" y="4260267"/>
            <a:ext cx="2804866" cy="119816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800" b="1" dirty="0">
                <a:solidFill>
                  <a:srgbClr val="333333"/>
                </a:solidFill>
                <a:latin typeface="+mn-ea"/>
                <a:ea typeface="+mn-ea"/>
                <a:sym typeface="+mn-ea"/>
              </a:rPr>
              <a:t>提交农房、农民公寓、军产房、单位房、农房拆迁等无产权证房产</a:t>
            </a:r>
            <a:endParaRPr lang="zh-CN" altLang="en-US" sz="1800" b="1" dirty="0">
              <a:solidFill>
                <a:srgbClr val="333333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2" name="Object 1021"/>
          <p:cNvSpPr txBox="1"/>
          <p:nvPr/>
        </p:nvSpPr>
        <p:spPr>
          <a:xfrm>
            <a:off x="5484495" y="1986915"/>
            <a:ext cx="3220085" cy="113665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1800" b="1" dirty="0">
                <a:solidFill>
                  <a:srgbClr val="333333"/>
                </a:solidFill>
                <a:latin typeface="+mn-ea"/>
                <a:ea typeface="+mn-ea"/>
              </a:rPr>
              <a:t>小学入学适龄儿童</a:t>
            </a:r>
            <a:r>
              <a:rPr lang="zh-CN" altLang="en-US" sz="1800" b="1" dirty="0">
                <a:solidFill>
                  <a:srgbClr val="333333"/>
                </a:solidFill>
                <a:latin typeface="+mn-ea"/>
                <a:ea typeface="+mn-ea"/>
                <a:sym typeface="+mn-ea"/>
              </a:rPr>
              <a:t>及父母城区无房产，提交（外）祖父母商品房房产</a:t>
            </a:r>
            <a:endParaRPr lang="zh-CN" altLang="en-US" sz="1800" b="1" dirty="0">
              <a:solidFill>
                <a:srgbClr val="333333"/>
              </a:solidFill>
              <a:latin typeface="+mn-ea"/>
              <a:ea typeface="+mn-ea"/>
            </a:endParaRPr>
          </a:p>
          <a:p>
            <a:pPr algn="ctr">
              <a:lnSpc>
                <a:spcPct val="100000"/>
              </a:lnSpc>
            </a:pP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37" name="Object 1027"/>
          <p:cNvSpPr txBox="1"/>
          <p:nvPr/>
        </p:nvSpPr>
        <p:spPr>
          <a:xfrm>
            <a:off x="7955280" y="4361815"/>
            <a:ext cx="3686175" cy="533400"/>
          </a:xfrm>
          <a:prstGeom prst="rect">
            <a:avLst/>
          </a:prstGeom>
        </p:spPr>
        <p:txBody>
          <a:bodyPr vert="horz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 b="1" dirty="0">
                <a:solidFill>
                  <a:srgbClr val="333333"/>
                </a:solidFill>
                <a:latin typeface="+mn-ea"/>
                <a:ea typeface="+mn-ea"/>
              </a:rPr>
              <a:t>提交居住证或备案的房屋租赁备案合同</a:t>
            </a:r>
            <a:endParaRPr lang="zh-CN" altLang="en-US" sz="1800" b="1" dirty="0">
              <a:solidFill>
                <a:srgbClr val="333333"/>
              </a:solidFill>
              <a:latin typeface="+mn-ea"/>
              <a:ea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7452" y="2943509"/>
            <a:ext cx="8006359" cy="1101884"/>
            <a:chOff x="1777452" y="2943509"/>
            <a:chExt cx="8006359" cy="1101884"/>
          </a:xfrm>
        </p:grpSpPr>
        <p:sp>
          <p:nvSpPr>
            <p:cNvPr id="7" name="矩形: 圆角 6"/>
            <p:cNvSpPr/>
            <p:nvPr/>
          </p:nvSpPr>
          <p:spPr>
            <a:xfrm>
              <a:off x="2241893" y="2964173"/>
              <a:ext cx="2414773" cy="180000"/>
            </a:xfrm>
            <a:prstGeom prst="roundRect">
              <a:avLst>
                <a:gd name="adj" fmla="val 50000"/>
              </a:avLst>
            </a:prstGeom>
            <a:solidFill>
              <a:srgbClr val="F0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56" name="矩形: 圆角 55"/>
            <p:cNvSpPr/>
            <p:nvPr/>
          </p:nvSpPr>
          <p:spPr>
            <a:xfrm>
              <a:off x="6828845" y="2943509"/>
              <a:ext cx="2414773" cy="180000"/>
            </a:xfrm>
            <a:prstGeom prst="roundRect">
              <a:avLst>
                <a:gd name="adj" fmla="val 50000"/>
              </a:avLst>
            </a:prstGeom>
            <a:solidFill>
              <a:srgbClr val="F0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777452" y="2965393"/>
              <a:ext cx="1080000" cy="1080000"/>
              <a:chOff x="1958427" y="2885630"/>
              <a:chExt cx="1080000" cy="10800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958427" y="2885630"/>
                <a:ext cx="1080000" cy="1080000"/>
              </a:xfrm>
              <a:prstGeom prst="ellipse">
                <a:avLst/>
              </a:prstGeom>
              <a:solidFill>
                <a:srgbClr val="F0F1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137033" y="3064236"/>
                <a:ext cx="720000" cy="720000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latin typeface="+mn-ea"/>
                  </a:rPr>
                  <a:t>01</a:t>
                </a:r>
                <a:endParaRPr lang="zh-CN" altLang="en-US" b="1" dirty="0">
                  <a:latin typeface="+mn-ea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408620" y="2902039"/>
                <a:ext cx="180000" cy="180000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55" name="矩形: 圆角 54"/>
            <p:cNvSpPr/>
            <p:nvPr/>
          </p:nvSpPr>
          <p:spPr>
            <a:xfrm>
              <a:off x="4467258" y="3857548"/>
              <a:ext cx="2414773" cy="180000"/>
            </a:xfrm>
            <a:prstGeom prst="roundRect">
              <a:avLst>
                <a:gd name="adj" fmla="val 50000"/>
              </a:avLst>
            </a:prstGeom>
            <a:solidFill>
              <a:srgbClr val="F0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6395024" y="2965393"/>
              <a:ext cx="1080000" cy="1080000"/>
              <a:chOff x="1958427" y="2885630"/>
              <a:chExt cx="1080000" cy="1080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1958427" y="2885630"/>
                <a:ext cx="1080000" cy="1080000"/>
              </a:xfrm>
              <a:prstGeom prst="ellipse">
                <a:avLst/>
              </a:prstGeom>
              <a:solidFill>
                <a:srgbClr val="F0F1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137033" y="3064236"/>
                <a:ext cx="720000" cy="720000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+mn-ea"/>
                  </a:rPr>
                  <a:t>03</a:t>
                </a:r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408620" y="2902039"/>
                <a:ext cx="180000" cy="180000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 rot="10800000">
              <a:off x="4086238" y="2964869"/>
              <a:ext cx="1080000" cy="1080000"/>
              <a:chOff x="1958427" y="2885630"/>
              <a:chExt cx="1080000" cy="108000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1958427" y="2885630"/>
                <a:ext cx="1080000" cy="1080000"/>
              </a:xfrm>
              <a:prstGeom prst="ellipse">
                <a:avLst/>
              </a:prstGeom>
              <a:solidFill>
                <a:srgbClr val="F0F1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0800000">
                <a:off x="2137033" y="3064236"/>
                <a:ext cx="720000" cy="720000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+mn-ea"/>
                  </a:rPr>
                  <a:t>02</a:t>
                </a:r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408620" y="2891459"/>
                <a:ext cx="180000" cy="180000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 rot="10800000">
              <a:off x="8703811" y="2964869"/>
              <a:ext cx="1080000" cy="1080000"/>
              <a:chOff x="1958427" y="2885630"/>
              <a:chExt cx="1080000" cy="10800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958427" y="2885630"/>
                <a:ext cx="1080000" cy="1080000"/>
              </a:xfrm>
              <a:prstGeom prst="ellipse">
                <a:avLst/>
              </a:prstGeom>
              <a:solidFill>
                <a:srgbClr val="F0F1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rot="10800000">
                <a:off x="2137033" y="3064236"/>
                <a:ext cx="720000" cy="720000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+mn-ea"/>
                  </a:rPr>
                  <a:t>04</a:t>
                </a:r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2408620" y="2891459"/>
                <a:ext cx="180000" cy="180000"/>
              </a:xfrm>
              <a:prstGeom prst="ellipse">
                <a:avLst/>
              </a:pr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1272" y="2154722"/>
            <a:ext cx="2088228" cy="43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516" y="2154722"/>
            <a:ext cx="2088228" cy="432000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-359978" y="-954293"/>
            <a:ext cx="1441620" cy="2673964"/>
            <a:chOff x="-359978" y="-954293"/>
            <a:chExt cx="1441620" cy="2673964"/>
          </a:xfrm>
        </p:grpSpPr>
        <p:sp>
          <p:nvSpPr>
            <p:cNvPr id="25" name="等腰三角形 103"/>
            <p:cNvSpPr/>
            <p:nvPr/>
          </p:nvSpPr>
          <p:spPr>
            <a:xfrm rot="18925191">
              <a:off x="368520" y="-32633"/>
              <a:ext cx="713122" cy="418572"/>
            </a:xfrm>
            <a:prstGeom prst="triangle">
              <a:avLst>
                <a:gd name="adj" fmla="val 44669"/>
              </a:avLst>
            </a:prstGeom>
            <a:solidFill>
              <a:srgbClr val="2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849374">
              <a:off x="-972527" y="189619"/>
              <a:ext cx="2673964" cy="38613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cxnSp>
          <p:nvCxnSpPr>
            <p:cNvPr id="27" name="直接连接符 105"/>
            <p:cNvCxnSpPr/>
            <p:nvPr/>
          </p:nvCxnSpPr>
          <p:spPr>
            <a:xfrm flipV="1">
              <a:off x="-359978" y="151472"/>
              <a:ext cx="540060" cy="56848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967333" y="575994"/>
            <a:ext cx="10428979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第四步：</a:t>
            </a:r>
            <a:r>
              <a:rPr lang="en-US" altLang="zh-CN" sz="2800" b="1" dirty="0">
                <a:solidFill>
                  <a:srgbClr val="2E75B6"/>
                </a:solidFill>
                <a:latin typeface="+mn-ea"/>
                <a:ea typeface="+mn-ea"/>
              </a:rPr>
              <a:t>01 </a:t>
            </a:r>
            <a:r>
              <a:rPr lang="zh-CN" altLang="en-US" sz="2800" b="1" dirty="0">
                <a:solidFill>
                  <a:srgbClr val="2E75B6"/>
                </a:solidFill>
                <a:latin typeface="+mn-ea"/>
                <a:ea typeface="+mn-ea"/>
              </a:rPr>
              <a:t>父母或学生商品房</a:t>
            </a:r>
            <a:endParaRPr lang="zh-CN" altLang="en-US" sz="2800" b="1" dirty="0">
              <a:solidFill>
                <a:srgbClr val="2E75B6"/>
              </a:solidFill>
              <a:latin typeface="+mn-ea"/>
              <a:ea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66240" y="1401445"/>
            <a:ext cx="92805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600" kern="100" dirty="0">
                <a:solidFill>
                  <a:srgbClr val="2E75B6"/>
                </a:solidFill>
                <a:effectLst/>
                <a:latin typeface="+mn-ea"/>
                <a:ea typeface="+mn-ea"/>
                <a:cs typeface="仿宋" panose="02010609060101010101" pitchFamily="49" charset="-122"/>
              </a:rPr>
              <a:t>房产权证必须为房产证或不动产权证(不含购房合同），上述房产均不含有非直系亲属的共有房产。</a:t>
            </a:r>
            <a:endParaRPr lang="zh-CN" altLang="en-US" sz="1600" kern="100" dirty="0">
              <a:solidFill>
                <a:srgbClr val="2E75B6"/>
              </a:solidFill>
              <a:effectLst/>
              <a:latin typeface="+mn-ea"/>
              <a:ea typeface="+mn-ea"/>
              <a:cs typeface="仿宋" panose="02010609060101010101" pitchFamily="49" charset="-122"/>
            </a:endParaRPr>
          </a:p>
        </p:txBody>
      </p:sp>
      <p:sp>
        <p:nvSpPr>
          <p:cNvPr id="2" name="矩形: 圆角 4"/>
          <p:cNvSpPr/>
          <p:nvPr/>
        </p:nvSpPr>
        <p:spPr>
          <a:xfrm>
            <a:off x="9989185" y="2230755"/>
            <a:ext cx="1548765" cy="40925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rgbClr val="FF0000"/>
                </a:solidFill>
                <a:sym typeface="+mn-ea"/>
              </a:rPr>
              <a:t>重点提醒：</a:t>
            </a:r>
            <a:r>
              <a:rPr sz="1400" b="1" dirty="0">
                <a:solidFill>
                  <a:srgbClr val="FF0000"/>
                </a:solidFill>
              </a:rPr>
              <a:t>当前监护人只能查询提交本人或学生房产。城区不动产（房产）的产权证号，可从“i南昌”首页下方的住房专区-不动产证书中查询复制</a:t>
            </a:r>
            <a:r>
              <a:rPr lang="zh-CN" sz="1400" b="1" dirty="0">
                <a:solidFill>
                  <a:srgbClr val="FF0000"/>
                </a:solidFill>
              </a:rPr>
              <a:t>。</a:t>
            </a:r>
            <a:endParaRPr lang="zh-CN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6803.149606299213,&quot;width&quot;:3288.548031496063}"/>
</p:tagLst>
</file>

<file path=ppt/tags/tag2.xml><?xml version="1.0" encoding="utf-8"?>
<p:tagLst xmlns:p="http://schemas.openxmlformats.org/presentationml/2006/main">
  <p:tag name="KSO_WM_UNIT_PLACING_PICTURE_USER_VIEWPORT" val="{&quot;height&quot;:6803.149606299213,&quot;width&quot;:3288.548031496063}"/>
</p:tagLst>
</file>

<file path=ppt/tags/tag3.xml><?xml version="1.0" encoding="utf-8"?>
<p:tagLst xmlns:p="http://schemas.openxmlformats.org/presentationml/2006/main">
  <p:tag name="COMMONDATA" val="eyJoZGlkIjoiMDJjMmVlMDFkNzBiNTgwY2VkZjYxZTJiZWU2ZTZhZD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WPS 演示</Application>
  <PresentationFormat>宽屏</PresentationFormat>
  <Paragraphs>147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等线</vt:lpstr>
      <vt:lpstr>等线 Light</vt:lpstr>
      <vt:lpstr>Calibri</vt:lpstr>
      <vt:lpstr>仿宋</vt:lpstr>
      <vt:lpstr>印品黑体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闵 捷</dc:creator>
  <cp:lastModifiedBy>昱Yu</cp:lastModifiedBy>
  <cp:revision>959</cp:revision>
  <dcterms:created xsi:type="dcterms:W3CDTF">2018-11-14T01:08:00Z</dcterms:created>
  <dcterms:modified xsi:type="dcterms:W3CDTF">2022-08-09T16:02:43Z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7DD3FBB746DC497B9BFC5F7E7ECEB03D</vt:lpwstr>
  </property>
</Properties>
</file>